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20.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4" r:id="rId1"/>
    <p:sldMasterId id="2147483696" r:id="rId2"/>
    <p:sldMasterId id="2147483708" r:id="rId3"/>
  </p:sldMasterIdLst>
  <p:notesMasterIdLst>
    <p:notesMasterId r:id="rId24"/>
  </p:notesMasterIdLst>
  <p:sldIdLst>
    <p:sldId id="270" r:id="rId4"/>
    <p:sldId id="303" r:id="rId5"/>
    <p:sldId id="304" r:id="rId6"/>
    <p:sldId id="305" r:id="rId7"/>
    <p:sldId id="306" r:id="rId8"/>
    <p:sldId id="307" r:id="rId9"/>
    <p:sldId id="292" r:id="rId10"/>
    <p:sldId id="293" r:id="rId11"/>
    <p:sldId id="294" r:id="rId12"/>
    <p:sldId id="295" r:id="rId13"/>
    <p:sldId id="296" r:id="rId14"/>
    <p:sldId id="272" r:id="rId15"/>
    <p:sldId id="273" r:id="rId16"/>
    <p:sldId id="274" r:id="rId17"/>
    <p:sldId id="275" r:id="rId18"/>
    <p:sldId id="299" r:id="rId19"/>
    <p:sldId id="276" r:id="rId20"/>
    <p:sldId id="277" r:id="rId21"/>
    <p:sldId id="265" r:id="rId22"/>
    <p:sldId id="261" r:id="rId2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elly Doherty" initials="KD" lastIdx="3" clrIdx="0"/>
  <p:cmAuthor id="1" name="Alan Marumoto" initials="AM" lastIdx="7" clrIdx="1"/>
</p:cmAuthorLst>
</file>

<file path=ppt/presProps.xml><?xml version="1.0" encoding="utf-8"?>
<p:presentationPr xmlns:a="http://schemas.openxmlformats.org/drawingml/2006/main" xmlns:r="http://schemas.openxmlformats.org/officeDocument/2006/relationships" xmlns:p="http://schemas.openxmlformats.org/presentationml/2006/main">
  <p:prnPr frameSlides="1"/>
  <p:clrMru>
    <a:srgbClr val="58585A"/>
    <a:srgbClr val="585858"/>
    <a:srgbClr val="005DAA"/>
    <a:srgbClr val="01B4E7"/>
    <a:srgbClr val="366092"/>
    <a:srgbClr val="3B689F"/>
    <a:srgbClr val="264468"/>
    <a:srgbClr val="00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showOutlineIcons="0" horzBarState="maximized">
    <p:restoredLeft sz="16327" autoAdjust="0"/>
    <p:restoredTop sz="32112" autoAdjust="0"/>
  </p:normalViewPr>
  <p:slideViewPr>
    <p:cSldViewPr snapToGrid="0" snapToObjects="1">
      <p:cViewPr varScale="1">
        <p:scale>
          <a:sx n="106" d="100"/>
          <a:sy n="106" d="100"/>
        </p:scale>
        <p:origin x="120" y="378"/>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0"/>
    </p:cViewPr>
  </p:sorterViewPr>
  <p:notesViewPr>
    <p:cSldViewPr snapToGrid="0" snapToObjects="1">
      <p:cViewPr>
        <p:scale>
          <a:sx n="150" d="100"/>
          <a:sy n="150" d="100"/>
        </p:scale>
        <p:origin x="-2400" y="1506"/>
      </p:cViewPr>
      <p:guideLst>
        <p:guide orient="horz" pos="2928"/>
        <p:guide pos="2208"/>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3-14T13:59:07.678" idx="6">
    <p:pos x="18" y="22"/>
    <p:text>The slide says: "More flexible." But district grant scholarships are more flexible than what?  Initially, the answer appears to be global grant scholarships, but the slide's notes say: "Clubs and districts have more flexibility in sponsoring international and local scholars through global grants and district grants." So the question remains: District grants and global grants are more flexible than what? 
</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7-03-10T17:27:23.488" idx="5">
    <p:pos x="10" y="10"/>
    <p:text>**Our style guide says to use ""Rotary Scholars" instead of Ambassadorial Scholars. The term Rotary Scholars includes former Ambassadorial Scholars and recipients of scholarships funded by district grants or global grants. 
**Also, the only bullet point that doesn't mention a person is the one that says "Rotary Grants for University Teachers." Could it say: "Grants for University Teachers recipients" instead?</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7FD8879-E38C-40A2-8815-4A1ED446EEB5}" type="datetimeFigureOut">
              <a:rPr lang="en-US" smtClean="0"/>
              <a:pPr/>
              <a:t>8/3/2017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61650EA-7282-4386-9CA4-0759BF4B110B}" type="slidenum">
              <a:rPr lang="en-US" smtClean="0"/>
              <a:pPr/>
              <a:t>‹#›</a:t>
            </a:fld>
            <a:endParaRPr lang="en-US" dirty="0"/>
          </a:p>
        </p:txBody>
      </p:sp>
    </p:spTree>
    <p:extLst>
      <p:ext uri="{BB962C8B-B14F-4D97-AF65-F5344CB8AC3E}">
        <p14:creationId xmlns:p14="http://schemas.microsoft.com/office/powerpoint/2010/main" xmlns="" val="3938063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600" dirty="0">
                <a:latin typeface="Arial" panose="020B0604020202020204" pitchFamily="34" charset="0"/>
                <a:cs typeface="Arial" panose="020B0604020202020204" pitchFamily="34" charset="0"/>
              </a:rPr>
              <a:t>致歡迎詞</a:t>
            </a:r>
            <a:endParaRPr lang="en-US"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61650EA-7282-4386-9CA4-0759BF4B110B}" type="slidenum">
              <a:rPr lang="en-US" smtClean="0"/>
              <a:pPr/>
              <a:t>1</a:t>
            </a:fld>
            <a:endParaRPr lang="en-US" dirty="0"/>
          </a:p>
        </p:txBody>
      </p:sp>
    </p:spTree>
    <p:extLst>
      <p:ext uri="{BB962C8B-B14F-4D97-AF65-F5344CB8AC3E}">
        <p14:creationId xmlns:p14="http://schemas.microsoft.com/office/powerpoint/2010/main" xmlns="" val="1690172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600" dirty="0">
                <a:latin typeface="Arial" panose="020B0604020202020204" pitchFamily="34" charset="0"/>
                <a:cs typeface="Arial" panose="020B0604020202020204" pitchFamily="34" charset="0"/>
              </a:rPr>
              <a:t>全球獎助金資助具下列因素的大規模計畫專案和活動：</a:t>
            </a:r>
            <a:endParaRPr lang="en-US" sz="1600" dirty="0">
              <a:latin typeface="Arial" panose="020B0604020202020204" pitchFamily="34" charset="0"/>
              <a:cs typeface="Arial" panose="020B0604020202020204" pitchFamily="34" charset="0"/>
            </a:endParaRPr>
          </a:p>
          <a:p>
            <a:pPr marL="640594" lvl="1" indent="-174708">
              <a:buFont typeface="Arial" pitchFamily="34" charset="0"/>
              <a:buChar char="•"/>
            </a:pPr>
            <a:r>
              <a:rPr lang="zh-CN" altLang="en-US" sz="1600" dirty="0">
                <a:latin typeface="Arial" panose="020B0604020202020204" pitchFamily="34" charset="0"/>
                <a:cs typeface="Arial" panose="020B0604020202020204" pitchFamily="34" charset="0"/>
              </a:rPr>
              <a:t>符合焦點領域的至少一項</a:t>
            </a:r>
            <a:r>
              <a:rPr lang="en-US" sz="1600" dirty="0">
                <a:latin typeface="Arial" panose="020B0604020202020204" pitchFamily="34" charset="0"/>
                <a:cs typeface="Arial" panose="020B0604020202020204" pitchFamily="34" charset="0"/>
              </a:rPr>
              <a:t> </a:t>
            </a:r>
          </a:p>
          <a:p>
            <a:pPr marL="640594" lvl="1" indent="-174708">
              <a:buFont typeface="Arial" pitchFamily="34" charset="0"/>
              <a:buChar char="•"/>
            </a:pPr>
            <a:r>
              <a:rPr lang="zh-CN" altLang="en-US" sz="1600" dirty="0">
                <a:latin typeface="Arial" panose="020B0604020202020204" pitchFamily="34" charset="0"/>
                <a:cs typeface="Arial" panose="020B0604020202020204" pitchFamily="34" charset="0"/>
              </a:rPr>
              <a:t>回應受益社區確定的需求</a:t>
            </a:r>
            <a:endParaRPr lang="en-US" sz="1600" dirty="0">
              <a:latin typeface="Arial" panose="020B0604020202020204" pitchFamily="34" charset="0"/>
              <a:cs typeface="Arial" panose="020B0604020202020204" pitchFamily="34" charset="0"/>
            </a:endParaRPr>
          </a:p>
          <a:p>
            <a:pPr marL="640594" lvl="1" indent="-174708">
              <a:buFont typeface="Arial" pitchFamily="34" charset="0"/>
              <a:buChar char="•"/>
            </a:pPr>
            <a:r>
              <a:rPr lang="zh-CN" altLang="en-US" sz="1600" dirty="0">
                <a:latin typeface="Arial" panose="020B0604020202020204" pitchFamily="34" charset="0"/>
                <a:cs typeface="Arial" panose="020B0604020202020204" pitchFamily="34" charset="0"/>
              </a:rPr>
              <a:t>受益社區積極參與專案活動</a:t>
            </a:r>
            <a:endParaRPr lang="en-US" sz="1600" dirty="0">
              <a:latin typeface="Arial" panose="020B0604020202020204" pitchFamily="34" charset="0"/>
              <a:cs typeface="Arial" panose="020B0604020202020204" pitchFamily="34" charset="0"/>
            </a:endParaRPr>
          </a:p>
          <a:p>
            <a:pPr marL="640594" lvl="1" indent="-174708">
              <a:buFont typeface="Arial" pitchFamily="34" charset="0"/>
              <a:buChar char="•"/>
            </a:pPr>
            <a:r>
              <a:rPr lang="zh-CN" altLang="en-US" sz="1600" dirty="0">
                <a:latin typeface="Arial" panose="020B0604020202020204" pitchFamily="34" charset="0"/>
                <a:cs typeface="Arial" panose="020B0604020202020204" pitchFamily="34" charset="0"/>
              </a:rPr>
              <a:t>有扶輪社員的積極參與</a:t>
            </a:r>
            <a:endParaRPr lang="en-US" altLang="zh-CN" sz="1600" dirty="0">
              <a:latin typeface="Arial" panose="020B0604020202020204" pitchFamily="34" charset="0"/>
              <a:cs typeface="Arial" panose="020B0604020202020204" pitchFamily="34" charset="0"/>
            </a:endParaRPr>
          </a:p>
          <a:p>
            <a:pPr marL="640594" lvl="1" indent="-174708">
              <a:buFont typeface="Arial" pitchFamily="34" charset="0"/>
              <a:buChar char="•"/>
            </a:pPr>
            <a:r>
              <a:rPr lang="zh-CN" altLang="en-US" sz="1600" dirty="0">
                <a:latin typeface="Arial" panose="020B0604020202020204" pitchFamily="34" charset="0"/>
                <a:cs typeface="Arial" panose="020B0604020202020204" pitchFamily="34" charset="0"/>
              </a:rPr>
              <a:t>能夠强化受益族群的知識</a:t>
            </a:r>
            <a:r>
              <a:rPr lang="en-US" sz="1600" dirty="0">
                <a:latin typeface="Arial" panose="020B0604020202020204" pitchFamily="34" charset="0"/>
                <a:cs typeface="Arial" panose="020B0604020202020204" pitchFamily="34" charset="0"/>
              </a:rPr>
              <a:t> </a:t>
            </a:r>
            <a:r>
              <a:rPr lang="zh-CN" altLang="en-US" sz="1600" dirty="0">
                <a:latin typeface="Arial" panose="020B0604020202020204" pitchFamily="34" charset="0"/>
                <a:cs typeface="Arial" panose="020B0604020202020204" pitchFamily="34" charset="0"/>
              </a:rPr>
              <a:t>、技能和資源</a:t>
            </a:r>
            <a:endParaRPr lang="en-US" sz="1600" dirty="0">
              <a:latin typeface="Arial" panose="020B0604020202020204" pitchFamily="34" charset="0"/>
              <a:cs typeface="Arial" panose="020B0604020202020204" pitchFamily="34" charset="0"/>
            </a:endParaRPr>
          </a:p>
          <a:p>
            <a:pPr marL="640594" lvl="1" indent="-174708">
              <a:buFont typeface="Arial" pitchFamily="34" charset="0"/>
              <a:buChar char="•"/>
            </a:pPr>
            <a:r>
              <a:rPr lang="zh-CN" altLang="en-US" sz="1600" dirty="0">
                <a:latin typeface="Arial" panose="020B0604020202020204" pitchFamily="34" charset="0"/>
                <a:cs typeface="Arial" panose="020B0604020202020204" pitchFamily="34" charset="0"/>
              </a:rPr>
              <a:t>提供受益社區在扶輪社或地區結束專案活動之後，能自行因應需求</a:t>
            </a:r>
            <a:r>
              <a:rPr lang="en-US" sz="1600" dirty="0">
                <a:latin typeface="Arial" panose="020B0604020202020204" pitchFamily="34" charset="0"/>
                <a:cs typeface="Arial" panose="020B0604020202020204" pitchFamily="34" charset="0"/>
              </a:rPr>
              <a:t> </a:t>
            </a:r>
          </a:p>
          <a:p>
            <a:pPr marL="640594" lvl="1" indent="-174708">
              <a:buFont typeface="Arial" pitchFamily="34" charset="0"/>
              <a:buChar char="•"/>
            </a:pPr>
            <a:r>
              <a:rPr lang="zh-CN" altLang="en-US" sz="1600" dirty="0">
                <a:latin typeface="Arial" panose="020B0604020202020204" pitchFamily="34" charset="0"/>
                <a:cs typeface="Arial" panose="020B0604020202020204" pitchFamily="34" charset="0"/>
              </a:rPr>
              <a:t>有可測量的成效</a:t>
            </a:r>
            <a:endParaRPr lang="en-US" sz="1600" dirty="0">
              <a:latin typeface="Arial" panose="020B0604020202020204" pitchFamily="34" charset="0"/>
              <a:cs typeface="Arial" panose="020B0604020202020204" pitchFamily="34" charset="0"/>
            </a:endParaRPr>
          </a:p>
          <a:p>
            <a:pPr marL="465887" lvl="1"/>
            <a:endParaRPr lang="en-US" sz="1600" dirty="0">
              <a:latin typeface="Arial" panose="020B0604020202020204" pitchFamily="34" charset="0"/>
              <a:cs typeface="Arial" panose="020B0604020202020204" pitchFamily="34" charset="0"/>
            </a:endParaRPr>
          </a:p>
          <a:p>
            <a:pPr defTabSz="931774">
              <a:defRPr/>
            </a:pPr>
            <a:r>
              <a:rPr lang="zh-CN" altLang="en-US" sz="1600" dirty="0">
                <a:latin typeface="Arial" panose="020B0604020202020204" pitchFamily="34" charset="0"/>
                <a:cs typeface="Arial" panose="020B0604020202020204" pitchFamily="34" charset="0"/>
              </a:rPr>
              <a:t>全球獎助金的支給額必須是至少美金</a:t>
            </a:r>
            <a:r>
              <a:rPr lang="en-US" sz="1600" dirty="0">
                <a:latin typeface="Arial" panose="020B0604020202020204" pitchFamily="34" charset="0"/>
                <a:cs typeface="Arial" panose="020B0604020202020204" pitchFamily="34" charset="0"/>
              </a:rPr>
              <a:t>15,000</a:t>
            </a:r>
            <a:r>
              <a:rPr lang="zh-CN" altLang="en-US" sz="1600" dirty="0">
                <a:latin typeface="Arial" panose="020B0604020202020204" pitchFamily="34" charset="0"/>
                <a:cs typeface="Arial" panose="020B0604020202020204" pitchFamily="34" charset="0"/>
              </a:rPr>
              <a:t>元</a:t>
            </a:r>
            <a:r>
              <a:rPr lang="en-US" sz="1600" dirty="0">
                <a:latin typeface="Arial" panose="020B0604020202020204" pitchFamily="34" charset="0"/>
                <a:cs typeface="Arial" panose="020B0604020202020204" pitchFamily="34" charset="0"/>
              </a:rPr>
              <a:t> </a:t>
            </a:r>
            <a:r>
              <a:rPr lang="zh-CN" altLang="en-US" sz="1600" dirty="0">
                <a:latin typeface="Arial" panose="020B0604020202020204" pitchFamily="34" charset="0"/>
                <a:cs typeface="Arial" panose="020B0604020202020204" pitchFamily="34" charset="0"/>
              </a:rPr>
              <a:t>（以達到至少美金</a:t>
            </a:r>
            <a:r>
              <a:rPr lang="en-US" sz="1600" dirty="0">
                <a:latin typeface="Arial" panose="020B0604020202020204" pitchFamily="34" charset="0"/>
                <a:cs typeface="Arial" panose="020B0604020202020204" pitchFamily="34" charset="0"/>
              </a:rPr>
              <a:t>30,000</a:t>
            </a:r>
            <a:r>
              <a:rPr lang="zh-CN" altLang="en-US" sz="1600" dirty="0">
                <a:latin typeface="Arial" panose="020B0604020202020204" pitchFamily="34" charset="0"/>
                <a:cs typeface="Arial" panose="020B0604020202020204" pitchFamily="34" charset="0"/>
              </a:rPr>
              <a:t>元的總預算額）。</a:t>
            </a:r>
            <a:r>
              <a:rPr lang="en-US" sz="1600" dirty="0">
                <a:latin typeface="Arial" panose="020B0604020202020204" pitchFamily="34" charset="0"/>
                <a:cs typeface="Arial" panose="020B0604020202020204" pitchFamily="34" charset="0"/>
              </a:rPr>
              <a:t> </a:t>
            </a:r>
            <a:r>
              <a:rPr lang="zh-CN" altLang="en-US" sz="1600" dirty="0">
                <a:latin typeface="Arial" panose="020B0604020202020204" pitchFamily="34" charset="0"/>
                <a:cs typeface="Arial" panose="020B0604020202020204" pitchFamily="34" charset="0"/>
              </a:rPr>
              <a:t>如捐贈</a:t>
            </a:r>
            <a:r>
              <a:rPr lang="en-US" altLang="zh-CN" sz="1600" dirty="0">
                <a:latin typeface="Arial" panose="020B0604020202020204" pitchFamily="34" charset="0"/>
                <a:cs typeface="Arial" panose="020B0604020202020204" pitchFamily="34" charset="0"/>
              </a:rPr>
              <a:t>DDF</a:t>
            </a:r>
            <a:r>
              <a:rPr lang="zh-CN" altLang="en-US" sz="1600" dirty="0">
                <a:latin typeface="Arial" panose="020B0604020202020204" pitchFamily="34" charset="0"/>
                <a:cs typeface="Arial" panose="020B0604020202020204" pitchFamily="34" charset="0"/>
              </a:rPr>
              <a:t>（地區指定活動基金）給全球獎助金，</a:t>
            </a:r>
            <a:r>
              <a:rPr lang="en-US" altLang="zh-CN" sz="1600" dirty="0">
                <a:latin typeface="Arial" panose="020B0604020202020204" pitchFamily="34" charset="0"/>
                <a:cs typeface="Arial" panose="020B0604020202020204" pitchFamily="34" charset="0"/>
              </a:rPr>
              <a:t>WF</a:t>
            </a:r>
            <a:r>
              <a:rPr lang="zh-CN" altLang="en-US" sz="1600" dirty="0">
                <a:latin typeface="Arial" panose="020B0604020202020204" pitchFamily="34" charset="0"/>
                <a:cs typeface="Arial" panose="020B0604020202020204" pitchFamily="34" charset="0"/>
              </a:rPr>
              <a:t>（世界基金）將提供</a:t>
            </a:r>
            <a:r>
              <a:rPr lang="en-US" altLang="zh-CN" sz="1600" dirty="0">
                <a:latin typeface="Arial" panose="020B0604020202020204" pitchFamily="34" charset="0"/>
                <a:cs typeface="Arial" panose="020B0604020202020204" pitchFamily="34" charset="0"/>
              </a:rPr>
              <a:t>100%</a:t>
            </a:r>
            <a:r>
              <a:rPr lang="zh-CN" altLang="en-US" sz="1600" dirty="0">
                <a:latin typeface="Arial" panose="020B0604020202020204" pitchFamily="34" charset="0"/>
                <a:cs typeface="Arial" panose="020B0604020202020204" pitchFamily="34" charset="0"/>
              </a:rPr>
              <a:t>的配合；對現款捐獻的資金則有</a:t>
            </a:r>
            <a:r>
              <a:rPr lang="en-US" altLang="zh-CN" sz="1600" dirty="0">
                <a:latin typeface="Arial" panose="020B0604020202020204" pitchFamily="34" charset="0"/>
                <a:cs typeface="Arial" panose="020B0604020202020204" pitchFamily="34" charset="0"/>
              </a:rPr>
              <a:t>50%</a:t>
            </a:r>
            <a:r>
              <a:rPr lang="zh-CN" altLang="en-US" sz="1600" dirty="0">
                <a:latin typeface="Arial" panose="020B0604020202020204" pitchFamily="34" charset="0"/>
                <a:cs typeface="Arial" panose="020B0604020202020204" pitchFamily="34" charset="0"/>
              </a:rPr>
              <a:t>的配合。全球獎助金的計畫專案是由實施地的地主社與其他國家的扶輪社贊助的專案。</a:t>
            </a:r>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BAB0936-A299-40F2-A345-9E79BAA43F3C}"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xmlns="" val="3517264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89"/>
            <a:ext cx="5608320" cy="4940935"/>
          </a:xfrm>
        </p:spPr>
        <p:txBody>
          <a:bodyPr/>
          <a:lstStyle/>
          <a:p>
            <a:r>
              <a:rPr lang="zh-CN" altLang="en-US" sz="1600" dirty="0">
                <a:latin typeface="Arial" panose="020B0604020202020204" pitchFamily="34" charset="0"/>
                <a:cs typeface="Arial" panose="020B0604020202020204" pitchFamily="34" charset="0"/>
              </a:rPr>
              <a:t>持續性的定義，依社區或族群各不相同。對扶輪來説，持續性意味對社區所需提供長期的解決方法，以至於獎助金用盡之後，受益者仍能持續應對所需。全球獎助金是對長期改變的投資。有持續性的計畫可有各種不同的形態，但有下列的共同因素：</a:t>
            </a:r>
            <a:endParaRPr lang="en-US" sz="1600" dirty="0">
              <a:latin typeface="Arial" panose="020B0604020202020204" pitchFamily="34" charset="0"/>
              <a:cs typeface="Arial" panose="020B0604020202020204" pitchFamily="34" charset="0"/>
            </a:endParaRPr>
          </a:p>
          <a:p>
            <a:pPr marL="174708" indent="-174708">
              <a:buFont typeface="Arial" panose="020B0604020202020204" pitchFamily="34" charset="0"/>
              <a:buChar char="•"/>
            </a:pPr>
            <a:r>
              <a:rPr lang="zh-CN" altLang="en-US" sz="1600" b="1" dirty="0">
                <a:latin typeface="Arial" panose="020B0604020202020204" pitchFamily="34" charset="0"/>
                <a:cs typeface="Arial" panose="020B0604020202020204" pitchFamily="34" charset="0"/>
              </a:rPr>
              <a:t>社區的參與：</a:t>
            </a:r>
            <a:r>
              <a:rPr lang="zh-CN" altLang="en-US" sz="1600" dirty="0">
                <a:latin typeface="Arial" panose="020B0604020202020204" pitchFamily="34" charset="0"/>
                <a:cs typeface="Arial" panose="020B0604020202020204" pitchFamily="34" charset="0"/>
              </a:rPr>
              <a:t>與社區人士合作確認所需，籌劃能夠使用該地區的具有的長處，並符合該地的文化與價值觀的解決方法。要調查社區的需求，您可以利用扶輪各種傑出的資源和社區調查工具來調查所需。</a:t>
            </a:r>
            <a:endParaRPr lang="en-US" sz="1600" b="1" dirty="0">
              <a:latin typeface="Arial" panose="020B0604020202020204" pitchFamily="34" charset="0"/>
              <a:cs typeface="Arial" panose="020B0604020202020204" pitchFamily="34" charset="0"/>
            </a:endParaRPr>
          </a:p>
          <a:p>
            <a:pPr marL="174708" indent="-174708">
              <a:buFont typeface="Arial" panose="020B0604020202020204" pitchFamily="34" charset="0"/>
              <a:buChar char="•"/>
            </a:pPr>
            <a:r>
              <a:rPr lang="zh-CN" altLang="en-US" sz="1600" b="1" dirty="0">
                <a:latin typeface="Arial" panose="020B0604020202020204" pitchFamily="34" charset="0"/>
                <a:cs typeface="Arial" panose="020B0604020202020204" pitchFamily="34" charset="0"/>
              </a:rPr>
              <a:t>當地社區的認同：</a:t>
            </a:r>
            <a:r>
              <a:rPr lang="zh-CN" altLang="en-US" sz="1600" dirty="0">
                <a:latin typeface="Arial" panose="020B0604020202020204" pitchFamily="34" charset="0"/>
                <a:cs typeface="Arial" panose="020B0604020202020204" pitchFamily="34" charset="0"/>
              </a:rPr>
              <a:t>確定能夠帶頭倡議長期改進社區的主要人士。</a:t>
            </a:r>
            <a:endParaRPr lang="en-US" sz="1600" b="1" dirty="0">
              <a:latin typeface="Arial" panose="020B0604020202020204" pitchFamily="34" charset="0"/>
              <a:cs typeface="Arial" panose="020B0604020202020204" pitchFamily="34" charset="0"/>
            </a:endParaRPr>
          </a:p>
          <a:p>
            <a:pPr marL="174708" indent="-174708" defTabSz="931774">
              <a:buFont typeface="Arial" panose="020B0604020202020204" pitchFamily="34" charset="0"/>
              <a:buChar char="•"/>
              <a:defRPr/>
            </a:pPr>
            <a:r>
              <a:rPr lang="zh-CN" altLang="en-US" sz="1600" b="1" dirty="0">
                <a:latin typeface="Arial" panose="020B0604020202020204" pitchFamily="34" charset="0"/>
                <a:ea typeface="MS Mincho"/>
                <a:cs typeface="Arial" panose="020B0604020202020204" pitchFamily="34" charset="0"/>
              </a:rPr>
              <a:t>培訓：</a:t>
            </a:r>
            <a:r>
              <a:rPr lang="zh-CN" altLang="en-US" sz="1600" dirty="0">
                <a:latin typeface="Arial" panose="020B0604020202020204" pitchFamily="34" charset="0"/>
                <a:ea typeface="MS Mincho"/>
                <a:cs typeface="Arial" panose="020B0604020202020204" pitchFamily="34" charset="0"/>
              </a:rPr>
              <a:t>計畫專案的成功有賴於提供培訓、教育及加强受益者達成專案目標的能力等人為活動。</a:t>
            </a:r>
            <a:endParaRPr lang="en-US" sz="1600" dirty="0">
              <a:latin typeface="Arial" panose="020B0604020202020204" pitchFamily="34" charset="0"/>
              <a:ea typeface="MS Mincho"/>
              <a:cs typeface="Arial" panose="020B0604020202020204" pitchFamily="34" charset="0"/>
            </a:endParaRPr>
          </a:p>
          <a:p>
            <a:pPr marL="174708" indent="-174708">
              <a:buFont typeface="Arial" panose="020B0604020202020204" pitchFamily="34" charset="0"/>
              <a:buChar char="•"/>
            </a:pPr>
            <a:r>
              <a:rPr lang="zh-CN" altLang="en-US" sz="1600" b="1" dirty="0">
                <a:latin typeface="Arial" panose="020B0604020202020204" pitchFamily="34" charset="0"/>
                <a:ea typeface="MS Mincho"/>
                <a:cs typeface="Arial" panose="020B0604020202020204" pitchFamily="34" charset="0"/>
              </a:rPr>
              <a:t>在當地購買：</a:t>
            </a:r>
            <a:r>
              <a:rPr lang="zh-CN" altLang="en-US" sz="1600" dirty="0">
                <a:latin typeface="Arial" panose="020B0604020202020204" pitchFamily="34" charset="0"/>
                <a:ea typeface="MS Mincho"/>
                <a:cs typeface="Arial" panose="020B0604020202020204" pitchFamily="34" charset="0"/>
              </a:rPr>
              <a:t>盡可能使用在當地購得的資材及科技。如此，能幫助當地的經濟活動，也能確保有零件可用。</a:t>
            </a:r>
            <a:endParaRPr lang="en-US" sz="1600" dirty="0">
              <a:latin typeface="Arial" panose="020B0604020202020204" pitchFamily="34" charset="0"/>
              <a:cs typeface="Arial" panose="020B0604020202020204" pitchFamily="34" charset="0"/>
            </a:endParaRPr>
          </a:p>
          <a:p>
            <a:pPr marL="174708" indent="-174708">
              <a:buFont typeface="Arial" panose="020B0604020202020204" pitchFamily="34" charset="0"/>
              <a:buChar char="•"/>
            </a:pPr>
            <a:r>
              <a:rPr lang="zh-CN" altLang="en-US" sz="1600" b="1" dirty="0">
                <a:latin typeface="Arial" panose="020B0604020202020204" pitchFamily="34" charset="0"/>
                <a:ea typeface="MS Mincho"/>
                <a:cs typeface="Arial" panose="020B0604020202020204" pitchFamily="34" charset="0"/>
              </a:rPr>
              <a:t>當地的資助：</a:t>
            </a:r>
            <a:r>
              <a:rPr lang="zh-CN" altLang="en-US" sz="1600" dirty="0">
                <a:latin typeface="Arial" panose="020B0604020202020204" pitchFamily="34" charset="0"/>
                <a:ea typeface="MS Mincho"/>
                <a:cs typeface="Arial" panose="020B0604020202020204" pitchFamily="34" charset="0"/>
              </a:rPr>
              <a:t>從當地政府、醫院、公司行號及其他團體獲取資金，以將專案融入社區的一部分，能夠獲得長期的成功。</a:t>
            </a:r>
            <a:endParaRPr lang="en-US" sz="1600" dirty="0">
              <a:latin typeface="Arial" panose="020B0604020202020204" pitchFamily="34" charset="0"/>
              <a:ea typeface="MS Mincho"/>
              <a:cs typeface="Arial" panose="020B0604020202020204" pitchFamily="34" charset="0"/>
            </a:endParaRPr>
          </a:p>
          <a:p>
            <a:pPr marL="174708" indent="-174708">
              <a:buFont typeface="Arial" panose="020B0604020202020204" pitchFamily="34" charset="0"/>
              <a:buChar char="•"/>
            </a:pPr>
            <a:r>
              <a:rPr lang="zh-CN" altLang="en-US" sz="1600" b="1" dirty="0">
                <a:latin typeface="Arial" panose="020B0604020202020204" pitchFamily="34" charset="0"/>
                <a:ea typeface="MS Mincho"/>
                <a:cs typeface="Arial" panose="020B0604020202020204" pitchFamily="34" charset="0"/>
              </a:rPr>
              <a:t>評估：</a:t>
            </a:r>
            <a:r>
              <a:rPr lang="zh-CN" altLang="en-US" sz="1600" dirty="0">
                <a:latin typeface="Arial" panose="020B0604020202020204" pitchFamily="34" charset="0"/>
                <a:ea typeface="MS Mincho"/>
                <a:cs typeface="Arial" panose="020B0604020202020204" pitchFamily="34" charset="0"/>
              </a:rPr>
              <a:t>設定清晰且可衡量的成果及決定如何收集數據是非常重要的事。</a:t>
            </a:r>
            <a:endParaRPr lang="en-US" sz="1600" dirty="0">
              <a:latin typeface="Arial" panose="020B0604020202020204" pitchFamily="34" charset="0"/>
              <a:ea typeface="MS Mincho"/>
              <a:cs typeface="Arial" panose="020B0604020202020204" pitchFamily="34" charset="0"/>
            </a:endParaRPr>
          </a:p>
          <a:p>
            <a:pPr marL="465887" lvl="1"/>
            <a:endParaRPr lang="en-US"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BAB0936-A299-40F2-A345-9E79BAA43F3C}"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xmlns="" val="2248800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037" lvl="1" indent="-177037" defTabSz="931774">
              <a:spcBef>
                <a:spcPts val="611"/>
              </a:spcBef>
              <a:buFont typeface="Arial" pitchFamily="34" charset="0"/>
              <a:buChar char="•"/>
              <a:defRPr/>
            </a:pPr>
            <a:r>
              <a:rPr lang="zh-CN" altLang="en-US" sz="1600" dirty="0">
                <a:solidFill>
                  <a:srgbClr val="000000"/>
                </a:solidFill>
                <a:latin typeface="Arial" panose="020B0604020202020204" pitchFamily="34" charset="0"/>
                <a:ea typeface="Times New Roman"/>
                <a:cs typeface="Arial" panose="020B0604020202020204" pitchFamily="34" charset="0"/>
              </a:rPr>
              <a:t>全球獎助金可用於支援有志於以焦點領域爲專業的人士，在相關領域攻讀</a:t>
            </a:r>
            <a:r>
              <a:rPr lang="en-US" altLang="zh-CN" sz="1600" dirty="0">
                <a:solidFill>
                  <a:srgbClr val="000000"/>
                </a:solidFill>
                <a:latin typeface="Arial" panose="020B0604020202020204" pitchFamily="34" charset="0"/>
                <a:ea typeface="Times New Roman"/>
                <a:cs typeface="Arial" panose="020B0604020202020204" pitchFamily="34" charset="0"/>
              </a:rPr>
              <a:t>1</a:t>
            </a:r>
            <a:r>
              <a:rPr lang="zh-CN" altLang="en-US" sz="1600" dirty="0">
                <a:solidFill>
                  <a:srgbClr val="000000"/>
                </a:solidFill>
                <a:latin typeface="Arial" panose="020B0604020202020204" pitchFamily="34" charset="0"/>
                <a:ea typeface="Times New Roman"/>
                <a:cs typeface="Arial" panose="020B0604020202020204" pitchFamily="34" charset="0"/>
              </a:rPr>
              <a:t>年至</a:t>
            </a:r>
            <a:r>
              <a:rPr lang="en-US" altLang="zh-CN" sz="1600" dirty="0">
                <a:solidFill>
                  <a:srgbClr val="000000"/>
                </a:solidFill>
                <a:latin typeface="Arial" panose="020B0604020202020204" pitchFamily="34" charset="0"/>
                <a:ea typeface="Times New Roman"/>
                <a:cs typeface="Arial" panose="020B0604020202020204" pitchFamily="34" charset="0"/>
              </a:rPr>
              <a:t>4</a:t>
            </a:r>
            <a:r>
              <a:rPr lang="zh-CN" altLang="en-US" sz="1600" dirty="0">
                <a:solidFill>
                  <a:srgbClr val="000000"/>
                </a:solidFill>
                <a:latin typeface="Arial" panose="020B0604020202020204" pitchFamily="34" charset="0"/>
                <a:ea typeface="Times New Roman"/>
                <a:cs typeface="Arial" panose="020B0604020202020204" pitchFamily="34" charset="0"/>
              </a:rPr>
              <a:t>年的研究所層級的課程。</a:t>
            </a:r>
            <a:endParaRPr lang="en-US" sz="1600" dirty="0">
              <a:solidFill>
                <a:srgbClr val="000000"/>
              </a:solidFill>
              <a:latin typeface="Arial" panose="020B0604020202020204" pitchFamily="34" charset="0"/>
              <a:ea typeface="Times New Roman"/>
              <a:cs typeface="Arial" panose="020B0604020202020204" pitchFamily="34" charset="0"/>
            </a:endParaRPr>
          </a:p>
          <a:p>
            <a:pPr marL="177037" lvl="1" indent="-177037" defTabSz="931774">
              <a:lnSpc>
                <a:spcPts val="1325"/>
              </a:lnSpc>
              <a:spcBef>
                <a:spcPts val="611"/>
              </a:spcBef>
              <a:defRPr/>
            </a:pPr>
            <a:endParaRPr lang="en-US" sz="1600" dirty="0">
              <a:solidFill>
                <a:srgbClr val="000000"/>
              </a:solidFill>
              <a:latin typeface="Arial" panose="020B0604020202020204" pitchFamily="34" charset="0"/>
              <a:ea typeface="Times New Roman"/>
              <a:cs typeface="Arial" panose="020B0604020202020204" pitchFamily="34" charset="0"/>
            </a:endParaRPr>
          </a:p>
          <a:p>
            <a:pPr marL="177037" lvl="1" indent="-177037" defTabSz="931774">
              <a:spcBef>
                <a:spcPts val="611"/>
              </a:spcBef>
              <a:buFont typeface="Arial" pitchFamily="34" charset="0"/>
              <a:buChar char="•"/>
              <a:defRPr/>
            </a:pPr>
            <a:r>
              <a:rPr lang="zh-CN" altLang="en-US" sz="1600" dirty="0">
                <a:solidFill>
                  <a:srgbClr val="000000"/>
                </a:solidFill>
                <a:latin typeface="Arial" panose="020B0604020202020204" pitchFamily="34" charset="0"/>
                <a:ea typeface="Times New Roman"/>
                <a:cs typeface="Arial" panose="020B0604020202020204" pitchFamily="34" charset="0"/>
              </a:rPr>
              <a:t>受獎人過去的工作、志工活動及攻讀學科必須與所選的焦點領域有密切的關係。同時，攻讀課程以及畢業後的隨即就職以及其後的專業計畫也必須與該焦點領域有密切的關係。</a:t>
            </a:r>
            <a:endParaRPr lang="en-US" sz="1600" dirty="0">
              <a:solidFill>
                <a:srgbClr val="000000"/>
              </a:solidFill>
              <a:latin typeface="Arial" panose="020B0604020202020204" pitchFamily="34" charset="0"/>
              <a:ea typeface="Times New Roman"/>
              <a:cs typeface="Arial" panose="020B0604020202020204" pitchFamily="34" charset="0"/>
            </a:endParaRPr>
          </a:p>
          <a:p>
            <a:pPr marL="177037" lvl="1" indent="-177037" defTabSz="931774">
              <a:lnSpc>
                <a:spcPts val="1325"/>
              </a:lnSpc>
              <a:spcBef>
                <a:spcPts val="611"/>
              </a:spcBef>
              <a:defRPr/>
            </a:pPr>
            <a:endParaRPr lang="en-US" sz="1600" dirty="0">
              <a:solidFill>
                <a:srgbClr val="000000"/>
              </a:solidFill>
              <a:latin typeface="Arial" panose="020B0604020202020204" pitchFamily="34" charset="0"/>
              <a:ea typeface="Times New Roman"/>
              <a:cs typeface="Arial" panose="020B0604020202020204" pitchFamily="34" charset="0"/>
            </a:endParaRPr>
          </a:p>
          <a:p>
            <a:pPr marL="177037" lvl="1" indent="-177037">
              <a:spcBef>
                <a:spcPts val="611"/>
              </a:spcBef>
              <a:buFont typeface="Arial" pitchFamily="34" charset="0"/>
              <a:buChar char="•"/>
            </a:pPr>
            <a:r>
              <a:rPr lang="zh-CN" altLang="en-US" sz="1600" dirty="0">
                <a:solidFill>
                  <a:srgbClr val="000000"/>
                </a:solidFill>
                <a:latin typeface="Arial" panose="020B0604020202020204" pitchFamily="34" charset="0"/>
                <a:ea typeface="Times New Roman"/>
                <a:cs typeface="Arial" panose="020B0604020202020204" pitchFamily="34" charset="0"/>
              </a:rPr>
              <a:t>地主贊助者及國際贊助者共同合作，確定受獎人及提交申請表。</a:t>
            </a:r>
            <a:r>
              <a:rPr lang="en-US" altLang="zh-CN" sz="1600" dirty="0">
                <a:solidFill>
                  <a:srgbClr val="000000"/>
                </a:solidFill>
                <a:latin typeface="Arial" panose="020B0604020202020204" pitchFamily="34" charset="0"/>
                <a:ea typeface="Times New Roman"/>
                <a:cs typeface="Arial" panose="020B0604020202020204" pitchFamily="34" charset="0"/>
              </a:rPr>
              <a:t/>
            </a:r>
            <a:br>
              <a:rPr lang="en-US" altLang="zh-CN" sz="1600" dirty="0">
                <a:solidFill>
                  <a:srgbClr val="000000"/>
                </a:solidFill>
                <a:latin typeface="Arial" panose="020B0604020202020204" pitchFamily="34" charset="0"/>
                <a:ea typeface="Times New Roman"/>
                <a:cs typeface="Arial" panose="020B0604020202020204" pitchFamily="34" charset="0"/>
              </a:rPr>
            </a:br>
            <a:endParaRPr lang="en-US" sz="1600" dirty="0">
              <a:solidFill>
                <a:srgbClr val="000000"/>
              </a:solidFill>
              <a:latin typeface="Arial" panose="020B0604020202020204" pitchFamily="34" charset="0"/>
              <a:ea typeface="Times New Roman"/>
              <a:cs typeface="Arial" panose="020B0604020202020204" pitchFamily="34" charset="0"/>
            </a:endParaRPr>
          </a:p>
          <a:p>
            <a:pPr marL="0" lvl="1" indent="-177037">
              <a:lnSpc>
                <a:spcPts val="1325"/>
              </a:lnSpc>
              <a:spcBef>
                <a:spcPts val="611"/>
              </a:spcBef>
              <a:buFont typeface="Arial" pitchFamily="34" charset="0"/>
              <a:buChar char="•"/>
            </a:pPr>
            <a:r>
              <a:rPr lang="zh-CN" altLang="en-US" sz="1600" dirty="0">
                <a:solidFill>
                  <a:srgbClr val="000000"/>
                </a:solidFill>
                <a:latin typeface="Arial" panose="020B0604020202020204" pitchFamily="34" charset="0"/>
                <a:ea typeface="Times New Roman"/>
                <a:cs typeface="Arial" panose="020B0604020202020204" pitchFamily="34" charset="0"/>
              </a:rPr>
              <a:t>全球獎助金必須有至少</a:t>
            </a:r>
            <a:r>
              <a:rPr lang="en-US" altLang="zh-TW" sz="1600" dirty="0">
                <a:solidFill>
                  <a:srgbClr val="000000"/>
                </a:solidFill>
                <a:latin typeface="Arial" panose="020B0604020202020204" pitchFamily="34" charset="0"/>
                <a:ea typeface="Times New Roman"/>
                <a:cs typeface="Arial" panose="020B0604020202020204" pitchFamily="34" charset="0"/>
              </a:rPr>
              <a:t>30,000</a:t>
            </a:r>
            <a:r>
              <a:rPr lang="zh-CN" altLang="en-US" sz="1600" dirty="0">
                <a:solidFill>
                  <a:srgbClr val="000000"/>
                </a:solidFill>
                <a:latin typeface="Arial" panose="020B0604020202020204" pitchFamily="34" charset="0"/>
                <a:ea typeface="Times New Roman"/>
                <a:cs typeface="Arial" panose="020B0604020202020204" pitchFamily="34" charset="0"/>
              </a:rPr>
              <a:t>美元的預算額</a:t>
            </a:r>
            <a:endParaRPr lang="en-US" sz="1600" dirty="0">
              <a:solidFill>
                <a:srgbClr val="000000"/>
              </a:solidFill>
              <a:latin typeface="Arial" panose="020B0604020202020204" pitchFamily="34" charset="0"/>
              <a:ea typeface="Times New Roman"/>
              <a:cs typeface="Arial" panose="020B0604020202020204" pitchFamily="34" charset="0"/>
            </a:endParaRPr>
          </a:p>
          <a:p>
            <a:pPr marL="465887" lvl="1">
              <a:lnSpc>
                <a:spcPts val="1325"/>
              </a:lnSpc>
              <a:spcBef>
                <a:spcPts val="611"/>
              </a:spcBef>
            </a:pPr>
            <a:endParaRPr lang="en-US" sz="1600" dirty="0">
              <a:solidFill>
                <a:srgbClr val="000000"/>
              </a:solidFill>
              <a:latin typeface="Arial" panose="020B0604020202020204" pitchFamily="34" charset="0"/>
              <a:ea typeface="Times New Roman"/>
              <a:cs typeface="Arial" panose="020B0604020202020204" pitchFamily="34" charset="0"/>
            </a:endParaRPr>
          </a:p>
          <a:p>
            <a:pPr marL="640594" lvl="1" indent="-174708">
              <a:buFont typeface="Arial" pitchFamily="34" charset="0"/>
              <a:buChar char="•"/>
            </a:pPr>
            <a:r>
              <a:rPr lang="zh-CN" altLang="en-US" sz="1600" dirty="0">
                <a:latin typeface="Arial" panose="020B0604020202020204" pitchFamily="34" charset="0"/>
                <a:cs typeface="Arial" panose="020B0604020202020204" pitchFamily="34" charset="0"/>
              </a:rPr>
              <a:t>全球獎助金的獎學金申請者，必須經過嚴格的篩選手續。並非所有申請者都獲批准，因為有許多申請者的志願不符焦點領域的任何一項。</a:t>
            </a:r>
            <a:endParaRPr lang="en-US"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BAB0936-A299-40F2-A345-9E79BAA43F3C}"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xmlns="" val="2128787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lnSpc>
                <a:spcPts val="1325"/>
              </a:lnSpc>
              <a:spcBef>
                <a:spcPts val="611"/>
              </a:spcBef>
              <a:buFont typeface="Arial" pitchFamily="34" charset="0"/>
              <a:buChar char="•"/>
              <a:defRPr/>
            </a:pPr>
            <a:r>
              <a:rPr lang="zh-CN" altLang="en-US" sz="1600" dirty="0">
                <a:solidFill>
                  <a:srgbClr val="000000"/>
                </a:solidFill>
                <a:latin typeface="Arial" panose="020B0604020202020204" pitchFamily="34" charset="0"/>
                <a:ea typeface="Times New Roman"/>
                <a:cs typeface="Arial" panose="020B0604020202020204" pitchFamily="34" charset="0"/>
              </a:rPr>
              <a:t>扶輪繼續藉</a:t>
            </a:r>
            <a:r>
              <a:rPr lang="zh-CN" altLang="en-US" sz="1600" baseline="0" dirty="0">
                <a:solidFill>
                  <a:srgbClr val="000000"/>
                </a:solidFill>
                <a:latin typeface="Arial" panose="020B0604020202020204" pitchFamily="34" charset="0"/>
                <a:ea typeface="Times New Roman"/>
                <a:cs typeface="Arial" panose="020B0604020202020204" pitchFamily="34" charset="0"/>
              </a:rPr>
              <a:t>由提供獎學金來推廣和平。</a:t>
            </a:r>
            <a:endParaRPr lang="en-US" sz="1600" dirty="0">
              <a:solidFill>
                <a:srgbClr val="000000"/>
              </a:solidFill>
              <a:latin typeface="Arial" panose="020B0604020202020204" pitchFamily="34" charset="0"/>
              <a:ea typeface="Times New Roman"/>
              <a:cs typeface="Arial" panose="020B0604020202020204" pitchFamily="34" charset="0"/>
            </a:endParaRPr>
          </a:p>
          <a:p>
            <a:pPr marL="174708" indent="-174708">
              <a:lnSpc>
                <a:spcPts val="1325"/>
              </a:lnSpc>
              <a:spcBef>
                <a:spcPts val="611"/>
              </a:spcBef>
              <a:buFont typeface="Arial" pitchFamily="34" charset="0"/>
              <a:buChar char="•"/>
            </a:pPr>
            <a:r>
              <a:rPr lang="zh-CN" altLang="en-US" sz="1600" dirty="0">
                <a:solidFill>
                  <a:srgbClr val="000000"/>
                </a:solidFill>
                <a:latin typeface="Arial" panose="020B0604020202020204" pitchFamily="34" charset="0"/>
                <a:ea typeface="Times New Roman"/>
                <a:cs typeface="Arial" panose="020B0604020202020204" pitchFamily="34" charset="0"/>
              </a:rPr>
              <a:t>您可使用地區獎助金來資助獎學金。</a:t>
            </a:r>
            <a:endParaRPr lang="en-US" altLang="zh-CN" sz="1600" dirty="0">
              <a:solidFill>
                <a:srgbClr val="000000"/>
              </a:solidFill>
              <a:latin typeface="Arial" panose="020B0604020202020204" pitchFamily="34" charset="0"/>
              <a:ea typeface="Times New Roman"/>
              <a:cs typeface="Arial" panose="020B0604020202020204" pitchFamily="34" charset="0"/>
            </a:endParaRPr>
          </a:p>
          <a:p>
            <a:pPr marL="174708" indent="-174708">
              <a:spcBef>
                <a:spcPts val="611"/>
              </a:spcBef>
              <a:buFont typeface="Arial" pitchFamily="34" charset="0"/>
              <a:buChar char="•"/>
            </a:pPr>
            <a:r>
              <a:rPr lang="zh-CN" altLang="en-US" sz="1600" dirty="0">
                <a:solidFill>
                  <a:srgbClr val="000000"/>
                </a:solidFill>
                <a:latin typeface="Arial" panose="020B0604020202020204" pitchFamily="34" charset="0"/>
                <a:ea typeface="Times New Roman"/>
                <a:cs typeface="Arial" panose="020B0604020202020204" pitchFamily="34" charset="0"/>
              </a:rPr>
              <a:t>這種獎學金的條件較鬆：就學層級可爲高中、大學、研究所或證書；地點可爲國内或國外；獎學金期間、攻讀領域及獎學金額也沒有特別的限制。</a:t>
            </a:r>
            <a:endParaRPr lang="en-US" sz="1600" dirty="0">
              <a:solidFill>
                <a:srgbClr val="000000"/>
              </a:solidFill>
              <a:latin typeface="Arial" panose="020B0604020202020204" pitchFamily="34" charset="0"/>
              <a:ea typeface="Times New Roman"/>
              <a:cs typeface="Arial" panose="020B0604020202020204" pitchFamily="34" charset="0"/>
            </a:endParaRPr>
          </a:p>
          <a:p>
            <a:pPr marL="174708" indent="-174708">
              <a:spcBef>
                <a:spcPts val="611"/>
              </a:spcBef>
              <a:buFont typeface="Arial" pitchFamily="34" charset="0"/>
              <a:buChar char="•"/>
            </a:pPr>
            <a:r>
              <a:rPr lang="zh-CN" altLang="en-US" sz="1600" dirty="0">
                <a:solidFill>
                  <a:srgbClr val="000000"/>
                </a:solidFill>
                <a:latin typeface="Arial" panose="020B0604020202020204" pitchFamily="34" charset="0"/>
                <a:ea typeface="Times New Roman"/>
                <a:cs typeface="Arial" panose="020B0604020202020204" pitchFamily="34" charset="0"/>
              </a:rPr>
              <a:t>社和地區可以較大的彈性，透過全球獎助金和地區獎助金來贊助當地學生或留學生。</a:t>
            </a:r>
            <a:endParaRPr lang="en-US" altLang="zh-CN" sz="1600" dirty="0">
              <a:solidFill>
                <a:srgbClr val="000000"/>
              </a:solidFill>
              <a:latin typeface="Arial" panose="020B0604020202020204" pitchFamily="34" charset="0"/>
              <a:ea typeface="Times New Roman"/>
              <a:cs typeface="Arial" panose="020B0604020202020204" pitchFamily="34" charset="0"/>
            </a:endParaRPr>
          </a:p>
          <a:p>
            <a:pPr marL="174708" indent="-174708">
              <a:lnSpc>
                <a:spcPts val="1325"/>
              </a:lnSpc>
              <a:spcBef>
                <a:spcPts val="611"/>
              </a:spcBef>
              <a:buFont typeface="Arial" pitchFamily="34" charset="0"/>
              <a:buChar char="•"/>
            </a:pPr>
            <a:endParaRPr lang="en-US" altLang="zh-CN" sz="1600" dirty="0">
              <a:solidFill>
                <a:srgbClr val="000000"/>
              </a:solidFill>
              <a:latin typeface="Arial" panose="020B0604020202020204" pitchFamily="34" charset="0"/>
              <a:ea typeface="Times New Roman"/>
              <a:cs typeface="Arial" panose="020B0604020202020204" pitchFamily="34" charset="0"/>
            </a:endParaRPr>
          </a:p>
          <a:p>
            <a:pPr marL="174708" indent="-174708">
              <a:lnSpc>
                <a:spcPts val="1325"/>
              </a:lnSpc>
              <a:spcBef>
                <a:spcPts val="611"/>
              </a:spcBef>
              <a:buFont typeface="Arial" pitchFamily="34" charset="0"/>
              <a:buChar char="•"/>
            </a:pPr>
            <a:endParaRPr lang="en-US" sz="1600" dirty="0">
              <a:solidFill>
                <a:srgbClr val="000000"/>
              </a:solidFill>
              <a:latin typeface="Arial" panose="020B0604020202020204" pitchFamily="34" charset="0"/>
              <a:ea typeface="Times New Roman"/>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8BAB0936-A299-40F2-A345-9E79BAA43F3C}"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xmlns="" val="2368099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itchFamily="34" charset="0"/>
              <a:buChar char="•"/>
            </a:pPr>
            <a:r>
              <a:rPr lang="zh-CN" altLang="en-US" sz="1600" dirty="0">
                <a:latin typeface="Arial" panose="020B0604020202020204" pitchFamily="34" charset="0"/>
                <a:cs typeface="Arial" panose="020B0604020202020204" pitchFamily="34" charset="0"/>
              </a:rPr>
              <a:t>職業訓練團隊是有一群，為了學習更多相關職業的知識和技能，或者教導當地的專業人士特定領域的知識和技能而旅行國外的專業人士。這些團推能夠加强個人和社區的能力。</a:t>
            </a:r>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pPr marL="174708" indent="-174708">
              <a:buFont typeface="Arial" pitchFamily="34" charset="0"/>
              <a:buChar char="•"/>
            </a:pPr>
            <a:r>
              <a:rPr lang="en-US" sz="1600" dirty="0">
                <a:latin typeface="Arial" panose="020B0604020202020204" pitchFamily="34" charset="0"/>
                <a:cs typeface="Arial" panose="020B0604020202020204" pitchFamily="34" charset="0"/>
              </a:rPr>
              <a:t> </a:t>
            </a:r>
            <a:r>
              <a:rPr lang="zh-CN" altLang="en-US" sz="1600" dirty="0">
                <a:latin typeface="Arial" panose="020B0604020202020204" pitchFamily="34" charset="0"/>
                <a:cs typeface="Arial" panose="020B0604020202020204" pitchFamily="34" charset="0"/>
              </a:rPr>
              <a:t>職業訓練團隊的構想，來自包括團體研究交換和義工服務獎助金等，過去顯示良好成果的獎助金計畫的經驗</a:t>
            </a:r>
            <a:endParaRPr lang="en-US" sz="1600" dirty="0">
              <a:latin typeface="Arial" panose="020B0604020202020204" pitchFamily="34" charset="0"/>
              <a:cs typeface="Arial" panose="020B0604020202020204" pitchFamily="34" charset="0"/>
            </a:endParaRPr>
          </a:p>
          <a:p>
            <a:pPr marL="174708" indent="-174708">
              <a:buFont typeface="Arial" pitchFamily="34" charset="0"/>
              <a:buChar char="•"/>
            </a:pPr>
            <a:endParaRPr lang="en-US" sz="1600" dirty="0">
              <a:latin typeface="Arial" panose="020B0604020202020204" pitchFamily="34" charset="0"/>
              <a:cs typeface="Arial" panose="020B0604020202020204" pitchFamily="34" charset="0"/>
            </a:endParaRPr>
          </a:p>
          <a:p>
            <a:pPr marL="174708" indent="-174708">
              <a:buFont typeface="Arial" pitchFamily="34" charset="0"/>
              <a:buChar char="•"/>
            </a:pPr>
            <a:r>
              <a:rPr lang="zh-CN" altLang="en-US" sz="1600" dirty="0">
                <a:latin typeface="Arial" panose="020B0604020202020204" pitchFamily="34" charset="0"/>
                <a:cs typeface="Arial" panose="020B0604020202020204" pitchFamily="34" charset="0"/>
              </a:rPr>
              <a:t>扶輪社及地區得以透過地區或全球獎助金支援職業訓練團隊。</a:t>
            </a:r>
            <a:endParaRPr lang="en-US" altLang="zh-CN"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13117EE-ED3F-49FE-81EF-84B11979D6A4}"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xmlns="" val="1628239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5550" y="731838"/>
            <a:ext cx="4648200" cy="3486150"/>
          </a:xfrm>
        </p:spPr>
      </p:sp>
      <p:sp>
        <p:nvSpPr>
          <p:cNvPr id="3" name="Notes Placeholder 2"/>
          <p:cNvSpPr>
            <a:spLocks noGrp="1"/>
          </p:cNvSpPr>
          <p:nvPr>
            <p:ph type="body" idx="1"/>
          </p:nvPr>
        </p:nvSpPr>
        <p:spPr/>
        <p:txBody>
          <a:bodyPr/>
          <a:lstStyle/>
          <a:p>
            <a:pPr marL="637311" indent="-171450">
              <a:spcBef>
                <a:spcPts val="611"/>
              </a:spcBef>
              <a:buFont typeface="Arial" panose="020B0604020202020204" pitchFamily="34" charset="0"/>
              <a:buChar char="•"/>
            </a:pPr>
            <a:r>
              <a:rPr lang="zh-CN" altLang="en-US" sz="1600" dirty="0">
                <a:solidFill>
                  <a:srgbClr val="505050"/>
                </a:solidFill>
                <a:latin typeface="Arial" panose="020B0604020202020204" pitchFamily="34" charset="0"/>
                <a:ea typeface="Times New Roman"/>
                <a:cs typeface="Arial" panose="020B0604020202020204" pitchFamily="34" charset="0"/>
              </a:rPr>
              <a:t>扶輪和平中心計畫是扶輪的主要教育計畫，也是促使基金會達到增進世界瞭解與和平的目標的最重要教育事項。</a:t>
            </a:r>
            <a:endParaRPr lang="en-US" sz="1600" dirty="0">
              <a:solidFill>
                <a:srgbClr val="505050"/>
              </a:solidFill>
              <a:latin typeface="Arial" panose="020B0604020202020204" pitchFamily="34" charset="0"/>
              <a:ea typeface="Times New Roman"/>
              <a:cs typeface="Arial" panose="020B0604020202020204" pitchFamily="34" charset="0"/>
            </a:endParaRPr>
          </a:p>
          <a:p>
            <a:pPr marL="637310" lvl="1" indent="-171450">
              <a:spcBef>
                <a:spcPts val="611"/>
              </a:spcBef>
              <a:buFont typeface="Arial" panose="020B0604020202020204" pitchFamily="34" charset="0"/>
              <a:buChar char="•"/>
            </a:pPr>
            <a:r>
              <a:rPr lang="zh-CN" altLang="en-US" sz="1600" dirty="0">
                <a:solidFill>
                  <a:srgbClr val="505050"/>
                </a:solidFill>
                <a:latin typeface="Arial" panose="020B0604020202020204" pitchFamily="34" charset="0"/>
                <a:ea typeface="Times New Roman"/>
                <a:cs typeface="Arial" panose="020B0604020202020204" pitchFamily="34" charset="0"/>
              </a:rPr>
              <a:t>每年，有至多</a:t>
            </a:r>
            <a:r>
              <a:rPr lang="en-US" altLang="zh-CN" sz="1600" dirty="0">
                <a:solidFill>
                  <a:srgbClr val="505050"/>
                </a:solidFill>
                <a:latin typeface="Arial" panose="020B0604020202020204" pitchFamily="34" charset="0"/>
                <a:ea typeface="Times New Roman"/>
                <a:cs typeface="Arial" panose="020B0604020202020204" pitchFamily="34" charset="0"/>
              </a:rPr>
              <a:t>100</a:t>
            </a:r>
            <a:r>
              <a:rPr lang="zh-CN" altLang="en-US" sz="1600" dirty="0">
                <a:solidFill>
                  <a:srgbClr val="505050"/>
                </a:solidFill>
                <a:latin typeface="Arial" panose="020B0604020202020204" pitchFamily="34" charset="0"/>
                <a:ea typeface="Times New Roman"/>
                <a:cs typeface="Arial" panose="020B0604020202020204" pitchFamily="34" charset="0"/>
              </a:rPr>
              <a:t>名扶輪和平獎學金受獎人獲選攻讀國際關係、和平研究、衝突解決和其他相關學科的兩年碩士學位課程或</a:t>
            </a:r>
            <a:r>
              <a:rPr lang="en-US" altLang="zh-CN" sz="1600" dirty="0">
                <a:solidFill>
                  <a:srgbClr val="505050"/>
                </a:solidFill>
                <a:latin typeface="Arial" panose="020B0604020202020204" pitchFamily="34" charset="0"/>
                <a:ea typeface="Times New Roman"/>
                <a:cs typeface="Arial" panose="020B0604020202020204" pitchFamily="34" charset="0"/>
              </a:rPr>
              <a:t>3</a:t>
            </a:r>
            <a:r>
              <a:rPr lang="zh-CN" altLang="en-US" sz="1600" dirty="0">
                <a:solidFill>
                  <a:srgbClr val="505050"/>
                </a:solidFill>
                <a:latin typeface="Arial" panose="020B0604020202020204" pitchFamily="34" charset="0"/>
                <a:ea typeface="Times New Roman"/>
                <a:cs typeface="Arial" panose="020B0604020202020204" pitchFamily="34" charset="0"/>
              </a:rPr>
              <a:t>個月的專業證書課程。</a:t>
            </a:r>
            <a:endParaRPr lang="en-US"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61650EA-7282-4386-9CA4-0759BF4B110B}"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xmlns="" val="4187112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600" dirty="0">
                <a:latin typeface="Arial" panose="020B0604020202020204" pitchFamily="34" charset="0"/>
                <a:cs typeface="Arial" panose="020B0604020202020204" pitchFamily="34" charset="0"/>
              </a:rPr>
              <a:t>扶輪社員支援扶輪和平中心計畫的方法有：</a:t>
            </a:r>
            <a:endParaRPr lang="en-US" sz="1600" dirty="0">
              <a:latin typeface="Arial" panose="020B0604020202020204" pitchFamily="34" charset="0"/>
              <a:cs typeface="Arial" panose="020B0604020202020204" pitchFamily="34" charset="0"/>
            </a:endParaRPr>
          </a:p>
          <a:p>
            <a:pPr marL="640594" lvl="1" indent="-174708">
              <a:buFont typeface="Arial" pitchFamily="34" charset="0"/>
              <a:buChar char="•"/>
            </a:pPr>
            <a:r>
              <a:rPr lang="zh-CN" altLang="en-US" sz="1600" dirty="0">
                <a:latin typeface="Arial" panose="020B0604020202020204" pitchFamily="34" charset="0"/>
                <a:cs typeface="Arial" panose="020B0604020202020204" pitchFamily="34" charset="0"/>
              </a:rPr>
              <a:t>徵募及核准有資格的候選人應徵獎學金的甄選。地區可以每年推薦候選人。將申請書呈交扶輪基金會的截止日期是</a:t>
            </a:r>
            <a:r>
              <a:rPr lang="en-US" altLang="zh-CN" sz="1600" dirty="0">
                <a:latin typeface="Arial" panose="020B0604020202020204" pitchFamily="34" charset="0"/>
                <a:cs typeface="Arial" panose="020B0604020202020204" pitchFamily="34" charset="0"/>
              </a:rPr>
              <a:t>7</a:t>
            </a:r>
            <a:r>
              <a:rPr lang="zh-CN" altLang="en-US" sz="1600" dirty="0">
                <a:latin typeface="Arial" panose="020B0604020202020204" pitchFamily="34" charset="0"/>
                <a:cs typeface="Arial" panose="020B0604020202020204" pitchFamily="34" charset="0"/>
              </a:rPr>
              <a:t>月</a:t>
            </a:r>
            <a:r>
              <a:rPr lang="en-US" altLang="zh-CN" sz="1600" dirty="0">
                <a:latin typeface="Arial" panose="020B0604020202020204" pitchFamily="34" charset="0"/>
                <a:cs typeface="Arial" panose="020B0604020202020204" pitchFamily="34" charset="0"/>
              </a:rPr>
              <a:t>1</a:t>
            </a:r>
            <a:r>
              <a:rPr lang="zh-CN" altLang="en-US" sz="1600" dirty="0">
                <a:latin typeface="Arial" panose="020B0604020202020204" pitchFamily="34" charset="0"/>
                <a:cs typeface="Arial" panose="020B0604020202020204" pitchFamily="34" charset="0"/>
              </a:rPr>
              <a:t>日</a:t>
            </a:r>
            <a:endParaRPr lang="en-US" sz="1600" dirty="0">
              <a:latin typeface="Arial" panose="020B0604020202020204" pitchFamily="34" charset="0"/>
              <a:cs typeface="Arial" panose="020B0604020202020204" pitchFamily="34" charset="0"/>
            </a:endParaRPr>
          </a:p>
          <a:p>
            <a:pPr marL="640594" lvl="1" indent="-174708">
              <a:buFont typeface="Arial" pitchFamily="34" charset="0"/>
              <a:buChar char="•"/>
            </a:pPr>
            <a:r>
              <a:rPr lang="zh-CN" altLang="en-US" sz="1600" dirty="0">
                <a:latin typeface="Arial" panose="020B0604020202020204" pitchFamily="34" charset="0"/>
                <a:cs typeface="Arial" panose="020B0604020202020204" pitchFamily="34" charset="0"/>
              </a:rPr>
              <a:t>在您的聯絡網推廣扶輪和平中心獎學金的訊息</a:t>
            </a:r>
            <a:endParaRPr lang="en-US" sz="1600" dirty="0">
              <a:latin typeface="Arial" panose="020B0604020202020204" pitchFamily="34" charset="0"/>
              <a:cs typeface="Arial" panose="020B0604020202020204" pitchFamily="34" charset="0"/>
            </a:endParaRPr>
          </a:p>
          <a:p>
            <a:pPr marL="640594" lvl="1" indent="-174708">
              <a:buFont typeface="Arial" pitchFamily="34" charset="0"/>
              <a:buChar char="•"/>
            </a:pPr>
            <a:r>
              <a:rPr lang="zh-CN" altLang="en-US" sz="1600" dirty="0">
                <a:latin typeface="Arial" panose="020B0604020202020204" pitchFamily="34" charset="0"/>
                <a:cs typeface="Arial" panose="020B0604020202020204" pitchFamily="34" charset="0"/>
              </a:rPr>
              <a:t>識別及要求地域内的巨額捐獻者設立</a:t>
            </a:r>
            <a:r>
              <a:rPr lang="en-US" altLang="zh-CN" sz="1600" dirty="0">
                <a:latin typeface="Arial" panose="020B0604020202020204" pitchFamily="34" charset="0"/>
                <a:cs typeface="Arial" panose="020B0604020202020204" pitchFamily="34" charset="0"/>
              </a:rPr>
              <a:t>25,000</a:t>
            </a:r>
            <a:r>
              <a:rPr lang="zh-CN" altLang="en-US" sz="1600" dirty="0">
                <a:latin typeface="Arial" panose="020B0604020202020204" pitchFamily="34" charset="0"/>
                <a:cs typeface="Arial" panose="020B0604020202020204" pitchFamily="34" charset="0"/>
              </a:rPr>
              <a:t>美元或以上的永久基金（又稱捐獻基金），以每年資助受獎人</a:t>
            </a:r>
            <a:r>
              <a:rPr lang="en-US" sz="1600" dirty="0">
                <a:latin typeface="Arial" panose="020B0604020202020204" pitchFamily="34" charset="0"/>
                <a:cs typeface="Arial" panose="020B0604020202020204" pitchFamily="34" charset="0"/>
              </a:rPr>
              <a:t> </a:t>
            </a:r>
          </a:p>
          <a:p>
            <a:pPr marL="640594" marR="0" lvl="1" indent="-174708" algn="l" defTabSz="914400" rtl="0" eaLnBrk="1" fontAlgn="auto" latinLnBrk="0" hangingPunct="1">
              <a:lnSpc>
                <a:spcPct val="100000"/>
              </a:lnSpc>
              <a:spcBef>
                <a:spcPts val="0"/>
              </a:spcBef>
              <a:spcAft>
                <a:spcPts val="0"/>
              </a:spcAft>
              <a:buClrTx/>
              <a:buSzTx/>
              <a:buFont typeface="Arial" pitchFamily="34" charset="0"/>
              <a:buChar char="•"/>
              <a:tabLst/>
              <a:defRPr/>
            </a:pPr>
            <a:r>
              <a:rPr lang="zh-CN" altLang="en-US" sz="1600" dirty="0">
                <a:latin typeface="Arial" panose="020B0604020202020204" pitchFamily="34" charset="0"/>
                <a:cs typeface="Arial" panose="020B0604020202020204" pitchFamily="34" charset="0"/>
              </a:rPr>
              <a:t>鼓勵地區捐獻，成爲和平締造地區來支持此項計畫</a:t>
            </a:r>
            <a:endParaRPr lang="en-US" sz="1600" dirty="0">
              <a:latin typeface="Arial" panose="020B0604020202020204" pitchFamily="34" charset="0"/>
              <a:cs typeface="Arial" panose="020B0604020202020204" pitchFamily="34" charset="0"/>
            </a:endParaRPr>
          </a:p>
          <a:p>
            <a:pPr marL="640594" lvl="1" indent="-174708">
              <a:buFont typeface="Arial" pitchFamily="34" charset="0"/>
              <a:buChar char="•"/>
            </a:pPr>
            <a:r>
              <a:rPr lang="zh-CN" altLang="en-US" sz="1600" dirty="0">
                <a:latin typeface="Arial" panose="020B0604020202020204" pitchFamily="34" charset="0"/>
                <a:cs typeface="Arial" panose="020B0604020202020204" pitchFamily="34" charset="0"/>
              </a:rPr>
              <a:t>邀請扶輪和平中心計畫前受獎人在社例會或集會演説，參與社的活動</a:t>
            </a:r>
            <a:endParaRPr lang="en-US" dirty="0"/>
          </a:p>
          <a:p>
            <a:endParaRPr lang="en-US" dirty="0"/>
          </a:p>
        </p:txBody>
      </p:sp>
      <p:sp>
        <p:nvSpPr>
          <p:cNvPr id="4" name="Slide Number Placeholder 3"/>
          <p:cNvSpPr>
            <a:spLocks noGrp="1"/>
          </p:cNvSpPr>
          <p:nvPr>
            <p:ph type="sldNum" sz="quarter" idx="10"/>
          </p:nvPr>
        </p:nvSpPr>
        <p:spPr/>
        <p:txBody>
          <a:bodyPr/>
          <a:lstStyle/>
          <a:p>
            <a:fld id="{B61650EA-7282-4386-9CA4-0759BF4B110B}" type="slidenum">
              <a:rPr lang="en-US" smtClean="0"/>
              <a:pPr/>
              <a:t>16</a:t>
            </a:fld>
            <a:endParaRPr lang="en-US" dirty="0"/>
          </a:p>
        </p:txBody>
      </p:sp>
    </p:spTree>
    <p:extLst>
      <p:ext uri="{BB962C8B-B14F-4D97-AF65-F5344CB8AC3E}">
        <p14:creationId xmlns:p14="http://schemas.microsoft.com/office/powerpoint/2010/main" xmlns="" val="3917307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itchFamily="34" charset="0"/>
              <a:buChar char="•"/>
              <a:defRPr/>
            </a:pPr>
            <a:r>
              <a:rPr lang="zh-CN" altLang="en-US" sz="1600" dirty="0">
                <a:latin typeface="Arial" panose="020B0604020202020204" pitchFamily="34" charset="0"/>
                <a:cs typeface="Arial" panose="020B0604020202020204" pitchFamily="34" charset="0"/>
              </a:rPr>
              <a:t>扶輪和平中心計畫，已有超過</a:t>
            </a:r>
            <a:r>
              <a:rPr lang="en-US" altLang="zh-CN" sz="1600" dirty="0">
                <a:latin typeface="Arial" panose="020B0604020202020204" pitchFamily="34" charset="0"/>
                <a:cs typeface="Arial" panose="020B0604020202020204" pitchFamily="34" charset="0"/>
              </a:rPr>
              <a:t>1,000</a:t>
            </a:r>
            <a:r>
              <a:rPr lang="zh-CN" altLang="en-US" sz="1600" dirty="0">
                <a:latin typeface="Arial" panose="020B0604020202020204" pitchFamily="34" charset="0"/>
                <a:cs typeface="Arial" panose="020B0604020202020204" pitchFamily="34" charset="0"/>
              </a:rPr>
              <a:t>名的前受獎人遍處</a:t>
            </a:r>
            <a:r>
              <a:rPr lang="en-US" altLang="zh-CN" sz="1600" dirty="0">
                <a:latin typeface="Arial" panose="020B0604020202020204" pitchFamily="34" charset="0"/>
                <a:cs typeface="Arial" panose="020B0604020202020204" pitchFamily="34" charset="0"/>
              </a:rPr>
              <a:t>100</a:t>
            </a:r>
            <a:r>
              <a:rPr lang="zh-CN" altLang="en-US" sz="1600" dirty="0">
                <a:latin typeface="Arial" panose="020B0604020202020204" pitchFamily="34" charset="0"/>
                <a:cs typeface="Arial" panose="020B0604020202020204" pitchFamily="34" charset="0"/>
              </a:rPr>
              <a:t>多個國家。</a:t>
            </a:r>
            <a:endParaRPr lang="en-US" sz="1600" baseline="0" dirty="0">
              <a:latin typeface="Arial" panose="020B0604020202020204" pitchFamily="34" charset="0"/>
              <a:cs typeface="Arial" panose="020B0604020202020204" pitchFamily="34" charset="0"/>
            </a:endParaRPr>
          </a:p>
          <a:p>
            <a:pPr marL="0" indent="0" defTabSz="931774">
              <a:buFont typeface="Arial" pitchFamily="34" charset="0"/>
              <a:buNone/>
              <a:defRPr/>
            </a:pPr>
            <a:endParaRPr lang="en-US" sz="1600" dirty="0">
              <a:latin typeface="Arial" panose="020B0604020202020204" pitchFamily="34" charset="0"/>
              <a:cs typeface="Arial" panose="020B0604020202020204" pitchFamily="34" charset="0"/>
            </a:endParaRPr>
          </a:p>
          <a:p>
            <a:pPr marL="174708" indent="-174708" defTabSz="931774">
              <a:buFont typeface="Arial" pitchFamily="34" charset="0"/>
              <a:buChar char="•"/>
              <a:defRPr/>
            </a:pPr>
            <a:r>
              <a:rPr lang="zh-CN" altLang="en-US" sz="1600" dirty="0">
                <a:latin typeface="Arial" panose="020B0604020202020204" pitchFamily="34" charset="0"/>
                <a:cs typeface="Arial" panose="020B0604020202020204" pitchFamily="34" charset="0"/>
              </a:rPr>
              <a:t>這些前受獎人的</a:t>
            </a:r>
            <a:r>
              <a:rPr lang="en-US" sz="1600" dirty="0">
                <a:latin typeface="Arial" panose="020B0604020202020204" pitchFamily="34" charset="0"/>
                <a:cs typeface="Arial" panose="020B0604020202020204" pitchFamily="34" charset="0"/>
              </a:rPr>
              <a:t>95</a:t>
            </a:r>
            <a:r>
              <a:rPr lang="en-US" altLang="zh-CN" sz="1600" dirty="0">
                <a:latin typeface="Arial" panose="020B0604020202020204" pitchFamily="34" charset="0"/>
                <a:cs typeface="Arial" panose="020B0604020202020204" pitchFamily="34" charset="0"/>
              </a:rPr>
              <a:t>%</a:t>
            </a:r>
            <a:r>
              <a:rPr lang="zh-CN" altLang="en-US" sz="1600" dirty="0">
                <a:latin typeface="Arial" panose="020B0604020202020204" pitchFamily="34" charset="0"/>
                <a:cs typeface="Arial" panose="020B0604020202020204" pitchFamily="34" charset="0"/>
              </a:rPr>
              <a:t>，從事與和平及解決衝突或扶輪焦點領域有關的工作。</a:t>
            </a:r>
            <a:endParaRPr lang="en-US" sz="1600" baseline="0" dirty="0">
              <a:latin typeface="Arial" panose="020B0604020202020204" pitchFamily="34" charset="0"/>
              <a:cs typeface="Arial" panose="020B0604020202020204" pitchFamily="34" charset="0"/>
            </a:endParaRPr>
          </a:p>
          <a:p>
            <a:pPr marL="174708" indent="-174708" defTabSz="931774">
              <a:buFont typeface="Arial" pitchFamily="34" charset="0"/>
              <a:buChar char="•"/>
              <a:defRPr/>
            </a:pPr>
            <a:endParaRPr lang="en-US" sz="1600" dirty="0">
              <a:latin typeface="Arial" panose="020B0604020202020204" pitchFamily="34" charset="0"/>
              <a:cs typeface="Arial" panose="020B0604020202020204" pitchFamily="34" charset="0"/>
            </a:endParaRPr>
          </a:p>
          <a:p>
            <a:pPr marL="174708" lvl="2" indent="-174708" defTabSz="931774">
              <a:buFont typeface="Arial" pitchFamily="34" charset="0"/>
              <a:buChar char="•"/>
              <a:defRPr/>
            </a:pPr>
            <a:r>
              <a:rPr lang="zh-CN" altLang="en-US" sz="1600" dirty="0">
                <a:latin typeface="Arial" panose="020B0604020202020204" pitchFamily="34" charset="0"/>
                <a:cs typeface="Arial" panose="020B0604020202020204" pitchFamily="34" charset="0"/>
              </a:rPr>
              <a:t>和平獎學金前受獎人的工作崗位包括世界銀行、北大西洋公約組織的媒體監視分析者，以及在泥泊爾的聯合民事高級職員等職。</a:t>
            </a:r>
            <a:endParaRPr lang="en-US" sz="1600" dirty="0">
              <a:latin typeface="Arial" panose="020B0604020202020204" pitchFamily="34" charset="0"/>
              <a:cs typeface="Arial" panose="020B0604020202020204" pitchFamily="34" charset="0"/>
            </a:endParaRPr>
          </a:p>
          <a:p>
            <a:pPr marL="174708" indent="-174708" defTabSz="931774">
              <a:buFont typeface="Arial" pitchFamily="34" charset="0"/>
              <a:buChar char="•"/>
              <a:defRPr/>
            </a:pPr>
            <a:r>
              <a:rPr lang="zh-CN" altLang="en-US" sz="1600" dirty="0"/>
              <a:t>他</a:t>
            </a:r>
            <a:r>
              <a:rPr lang="en-US" altLang="zh-CN" sz="1600" dirty="0"/>
              <a:t>/</a:t>
            </a:r>
            <a:r>
              <a:rPr lang="zh-CN" altLang="en-US" sz="1600" dirty="0"/>
              <a:t>她們居處全球：</a:t>
            </a:r>
            <a:r>
              <a:rPr lang="en-US" sz="1600" dirty="0"/>
              <a:t>*</a:t>
            </a:r>
          </a:p>
          <a:p>
            <a:pPr marL="1106481" lvl="2" indent="-174708" defTabSz="931774">
              <a:buFont typeface="Arial" pitchFamily="34" charset="0"/>
              <a:buChar char="•"/>
              <a:defRPr/>
            </a:pPr>
            <a:r>
              <a:rPr lang="zh-CN" altLang="en-US" sz="1600" dirty="0"/>
              <a:t>約有</a:t>
            </a:r>
            <a:r>
              <a:rPr lang="en-US" sz="1600" dirty="0"/>
              <a:t>34</a:t>
            </a:r>
            <a:r>
              <a:rPr lang="en-US" altLang="zh-CN" sz="1600" dirty="0"/>
              <a:t> %</a:t>
            </a:r>
            <a:r>
              <a:rPr lang="zh-CN" altLang="en-US" sz="1600" dirty="0"/>
              <a:t>在北美</a:t>
            </a:r>
            <a:r>
              <a:rPr lang="en-US" sz="1600" dirty="0"/>
              <a:t> </a:t>
            </a:r>
          </a:p>
          <a:p>
            <a:pPr marL="1106481" lvl="2" indent="-174708" defTabSz="931774">
              <a:buFont typeface="Arial" pitchFamily="34" charset="0"/>
              <a:buChar char="•"/>
              <a:defRPr/>
            </a:pPr>
            <a:r>
              <a:rPr lang="zh-CN" altLang="en-US" sz="1600" dirty="0"/>
              <a:t>約有</a:t>
            </a:r>
            <a:r>
              <a:rPr lang="en-US" sz="1600" dirty="0"/>
              <a:t>22 </a:t>
            </a:r>
            <a:r>
              <a:rPr lang="en-US" altLang="zh-CN" sz="1600" dirty="0"/>
              <a:t>%</a:t>
            </a:r>
            <a:r>
              <a:rPr lang="zh-CN" altLang="en-US" sz="1600" dirty="0"/>
              <a:t>在亞洲</a:t>
            </a:r>
            <a:endParaRPr lang="en-US" altLang="zh-CN" sz="1600" dirty="0"/>
          </a:p>
          <a:p>
            <a:pPr marL="1106481" lvl="2" indent="-174708" defTabSz="931774">
              <a:buFont typeface="Arial" pitchFamily="34" charset="0"/>
              <a:buChar char="•"/>
              <a:defRPr/>
            </a:pPr>
            <a:r>
              <a:rPr lang="zh-CN" altLang="en-US" sz="1600" dirty="0"/>
              <a:t>約有</a:t>
            </a:r>
            <a:r>
              <a:rPr lang="en-US" sz="1600" dirty="0"/>
              <a:t>20</a:t>
            </a:r>
            <a:r>
              <a:rPr lang="en-US" altLang="zh-CN" sz="1600" dirty="0"/>
              <a:t> % </a:t>
            </a:r>
            <a:r>
              <a:rPr lang="zh-CN" altLang="en-US" sz="1600" dirty="0"/>
              <a:t>在歐洲</a:t>
            </a:r>
            <a:endParaRPr lang="en-US" sz="1600" dirty="0"/>
          </a:p>
          <a:p>
            <a:pPr marL="1106481" lvl="2" indent="-174708" defTabSz="931774">
              <a:buFont typeface="Arial" pitchFamily="34" charset="0"/>
              <a:buChar char="•"/>
              <a:defRPr/>
            </a:pPr>
            <a:r>
              <a:rPr lang="zh-CN" altLang="en-US" sz="1600" dirty="0"/>
              <a:t>約有 </a:t>
            </a:r>
            <a:r>
              <a:rPr lang="en-US" sz="1600" dirty="0"/>
              <a:t>9</a:t>
            </a:r>
            <a:r>
              <a:rPr lang="en-US" altLang="zh-CN" sz="1600" dirty="0"/>
              <a:t> %</a:t>
            </a:r>
            <a:r>
              <a:rPr lang="en-US" sz="1600" dirty="0"/>
              <a:t> </a:t>
            </a:r>
            <a:r>
              <a:rPr lang="zh-CN" altLang="en-US" sz="1600" dirty="0"/>
              <a:t>在南美洲</a:t>
            </a:r>
            <a:endParaRPr lang="en-US" sz="1600" dirty="0"/>
          </a:p>
          <a:p>
            <a:pPr marL="1106481" lvl="2" indent="-174708" defTabSz="931774">
              <a:buFont typeface="Arial" pitchFamily="34" charset="0"/>
              <a:buChar char="•"/>
              <a:defRPr/>
            </a:pPr>
            <a:r>
              <a:rPr lang="zh-CN" altLang="en-US" sz="1600" dirty="0"/>
              <a:t>約有 </a:t>
            </a:r>
            <a:r>
              <a:rPr lang="en-US" sz="1600" dirty="0"/>
              <a:t>6</a:t>
            </a:r>
            <a:r>
              <a:rPr lang="en-US" altLang="zh-CN" sz="1600" dirty="0"/>
              <a:t> %</a:t>
            </a:r>
            <a:r>
              <a:rPr lang="en-US" sz="1600" dirty="0"/>
              <a:t> </a:t>
            </a:r>
            <a:r>
              <a:rPr lang="zh-CN" altLang="en-US" sz="1600" dirty="0"/>
              <a:t>在非洲</a:t>
            </a:r>
            <a:endParaRPr lang="en-US" sz="1600" dirty="0"/>
          </a:p>
          <a:p>
            <a:pPr marL="1106481" lvl="2" indent="-174708" defTabSz="931774">
              <a:buFont typeface="Arial" pitchFamily="34" charset="0"/>
              <a:buChar char="•"/>
              <a:defRPr/>
            </a:pPr>
            <a:r>
              <a:rPr lang="zh-CN" altLang="en-US" sz="1600" dirty="0"/>
              <a:t>約有 </a:t>
            </a:r>
            <a:r>
              <a:rPr lang="en-US" sz="1600" dirty="0"/>
              <a:t>6</a:t>
            </a:r>
            <a:r>
              <a:rPr lang="en-US" altLang="zh-CN" sz="1600" dirty="0"/>
              <a:t> %</a:t>
            </a:r>
            <a:r>
              <a:rPr lang="en-US" sz="1600" dirty="0"/>
              <a:t> </a:t>
            </a:r>
            <a:r>
              <a:rPr lang="zh-CN" altLang="en-US" sz="1600" dirty="0"/>
              <a:t>在澳大利亞及大洋洲</a:t>
            </a:r>
            <a:endParaRPr lang="en-US" sz="1200" dirty="0"/>
          </a:p>
          <a:p>
            <a:pPr marL="17373" lvl="0" indent="0" defTabSz="931774">
              <a:buFontTx/>
              <a:buNone/>
              <a:defRPr/>
            </a:pPr>
            <a:r>
              <a:rPr lang="en-US" sz="1200" baseline="0" dirty="0"/>
              <a:t>*</a:t>
            </a:r>
            <a:r>
              <a:rPr lang="zh-CN" altLang="en-US" dirty="0"/>
              <a:t>所示</a:t>
            </a:r>
            <a:r>
              <a:rPr lang="zh-CN" altLang="en-US" sz="1200" baseline="0" dirty="0"/>
              <a:t>比例爲大約的數字</a:t>
            </a:r>
            <a:endParaRPr lang="en-US" sz="1200" baseline="0" dirty="0"/>
          </a:p>
          <a:p>
            <a:pPr marL="931774" lvl="2" defTabSz="931774">
              <a:defRPr/>
            </a:pPr>
            <a:endParaRPr lang="en-US" dirty="0"/>
          </a:p>
        </p:txBody>
      </p:sp>
      <p:sp>
        <p:nvSpPr>
          <p:cNvPr id="4" name="Slide Number Placeholder 3"/>
          <p:cNvSpPr>
            <a:spLocks noGrp="1"/>
          </p:cNvSpPr>
          <p:nvPr>
            <p:ph type="sldNum" sz="quarter" idx="10"/>
          </p:nvPr>
        </p:nvSpPr>
        <p:spPr/>
        <p:txBody>
          <a:bodyPr/>
          <a:lstStyle/>
          <a:p>
            <a:fld id="{B61650EA-7282-4386-9CA4-0759BF4B110B}"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xmlns="" val="489852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zh-CN" altLang="en-US" sz="1600" dirty="0">
                <a:latin typeface="Arial" panose="020B0604020202020204" pitchFamily="34" charset="0"/>
                <a:cs typeface="Arial" panose="020B0604020202020204" pitchFamily="34" charset="0"/>
              </a:rPr>
              <a:t>扶輪的前受獎人包括：</a:t>
            </a:r>
            <a:r>
              <a:rPr lang="en-US" altLang="zh-CN" sz="1600" dirty="0">
                <a:latin typeface="Arial" panose="020B0604020202020204" pitchFamily="34" charset="0"/>
                <a:cs typeface="Arial" panose="020B0604020202020204" pitchFamily="34" charset="0"/>
              </a:rPr>
              <a:t/>
            </a:r>
            <a:br>
              <a:rPr lang="en-US" altLang="zh-CN" sz="1600" dirty="0">
                <a:latin typeface="Arial" panose="020B0604020202020204" pitchFamily="34" charset="0"/>
                <a:cs typeface="Arial" panose="020B0604020202020204" pitchFamily="34" charset="0"/>
              </a:rPr>
            </a:br>
            <a:endParaRPr lang="en-US" sz="16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baseline="0" dirty="0">
                <a:latin typeface="Arial" panose="020B0604020202020204" pitchFamily="34" charset="0"/>
                <a:cs typeface="Arial" panose="020B0604020202020204" pitchFamily="34" charset="0"/>
              </a:rPr>
              <a:t>43,000 </a:t>
            </a:r>
            <a:r>
              <a:rPr lang="zh-CN" altLang="en-US" sz="1600" baseline="0" dirty="0">
                <a:latin typeface="Arial" panose="020B0604020202020204" pitchFamily="34" charset="0"/>
                <a:cs typeface="Arial" panose="020B0604020202020204" pitchFamily="34" charset="0"/>
              </a:rPr>
              <a:t>名以上的獎學金前受獎人，</a:t>
            </a:r>
            <a:r>
              <a:rPr lang="en-US" sz="1600" baseline="0" dirty="0">
                <a:latin typeface="Arial" panose="020B0604020202020204" pitchFamily="34" charset="0"/>
                <a:cs typeface="Arial" panose="020B0604020202020204" pitchFamily="34" charset="0"/>
              </a:rPr>
              <a:t>70,000</a:t>
            </a:r>
            <a:r>
              <a:rPr lang="zh-CN" altLang="en-US" sz="1600" baseline="0" dirty="0">
                <a:latin typeface="Arial" panose="020B0604020202020204" pitchFamily="34" charset="0"/>
                <a:cs typeface="Arial" panose="020B0604020202020204" pitchFamily="34" charset="0"/>
              </a:rPr>
              <a:t>名</a:t>
            </a:r>
            <a:r>
              <a:rPr lang="en-US" sz="1600" baseline="0" dirty="0">
                <a:latin typeface="Arial" panose="020B0604020202020204" pitchFamily="34" charset="0"/>
                <a:cs typeface="Arial" panose="020B0604020202020204" pitchFamily="34" charset="0"/>
              </a:rPr>
              <a:t> </a:t>
            </a:r>
            <a:r>
              <a:rPr lang="zh-CN" altLang="en-US" sz="1600" baseline="0" dirty="0">
                <a:latin typeface="Arial" panose="020B0604020202020204" pitchFamily="34" charset="0"/>
                <a:cs typeface="Arial" panose="020B0604020202020204" pitchFamily="34" charset="0"/>
              </a:rPr>
              <a:t>以上的團體</a:t>
            </a:r>
            <a:r>
              <a:rPr lang="zh-CN" altLang="en-US" sz="1600" dirty="0">
                <a:latin typeface="Arial" panose="020B0604020202020204" pitchFamily="34" charset="0"/>
                <a:cs typeface="Arial" panose="020B0604020202020204" pitchFamily="34" charset="0"/>
              </a:rPr>
              <a:t>研究交換計畫前參加者，以及</a:t>
            </a:r>
            <a:r>
              <a:rPr lang="en-US" altLang="zh-TW" sz="1600" dirty="0">
                <a:latin typeface="Arial" panose="020B0604020202020204" pitchFamily="34" charset="0"/>
                <a:cs typeface="Arial" panose="020B0604020202020204" pitchFamily="34" charset="0"/>
              </a:rPr>
              <a:t>7,000</a:t>
            </a:r>
            <a:r>
              <a:rPr lang="zh-CN" altLang="en-US" sz="1600" dirty="0">
                <a:latin typeface="Arial" panose="020B0604020202020204" pitchFamily="34" charset="0"/>
                <a:cs typeface="Arial" panose="020B0604020202020204" pitchFamily="34" charset="0"/>
              </a:rPr>
              <a:t>名其他計畫的前參加者。</a:t>
            </a:r>
            <a:endParaRPr lang="en-US"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zh-CN" altLang="en-US" sz="1600" baseline="0" dirty="0">
                <a:latin typeface="Arial" panose="020B0604020202020204" pitchFamily="34" charset="0"/>
                <a:cs typeface="Arial" panose="020B0604020202020204" pitchFamily="34" charset="0"/>
              </a:rPr>
              <a:t>社</a:t>
            </a:r>
            <a:r>
              <a:rPr lang="zh-CN" altLang="en-US" sz="1600" dirty="0">
                <a:latin typeface="Arial" panose="020B0604020202020204" pitchFamily="34" charset="0"/>
                <a:cs typeface="Arial" panose="020B0604020202020204" pitchFamily="34" charset="0"/>
              </a:rPr>
              <a:t>應</a:t>
            </a:r>
            <a:r>
              <a:rPr lang="zh-CN" altLang="en-US" sz="1600" baseline="0" dirty="0">
                <a:latin typeface="Arial" panose="020B0604020202020204" pitchFamily="34" charset="0"/>
                <a:cs typeface="Arial" panose="020B0604020202020204" pitchFamily="34" charset="0"/>
              </a:rPr>
              <a:t>與前受獎人建立關係。爲此，可以下列方法鼓勵他們與扶輪保持長久的聯</a:t>
            </a:r>
            <a:r>
              <a:rPr lang="zh-CN" altLang="en-US" sz="1600" dirty="0">
                <a:latin typeface="Arial" panose="020B0604020202020204" pitchFamily="34" charset="0"/>
                <a:cs typeface="Arial" panose="020B0604020202020204" pitchFamily="34" charset="0"/>
              </a:rPr>
              <a:t>繫：</a:t>
            </a:r>
            <a:endParaRPr lang="en-US" sz="1600" baseline="0" dirty="0">
              <a:latin typeface="Arial" panose="020B0604020202020204" pitchFamily="34" charset="0"/>
              <a:cs typeface="Arial" panose="020B0604020202020204" pitchFamily="34" charset="0"/>
            </a:endParaRPr>
          </a:p>
          <a:p>
            <a:pPr marL="630901" indent="-171441">
              <a:buFont typeface="Arial" pitchFamily="34" charset="0"/>
              <a:buChar char="•"/>
            </a:pPr>
            <a:r>
              <a:rPr lang="zh-CN" altLang="en-US" sz="1600" baseline="0" dirty="0">
                <a:latin typeface="Arial" panose="020B0604020202020204" pitchFamily="34" charset="0"/>
                <a:cs typeface="Arial" panose="020B0604020202020204" pitchFamily="34" charset="0"/>
              </a:rPr>
              <a:t>邀請前受獎人參加社或地區</a:t>
            </a:r>
            <a:r>
              <a:rPr lang="zh-CN" altLang="en-US" sz="1600" dirty="0">
                <a:latin typeface="Arial" panose="020B0604020202020204" pitchFamily="34" charset="0"/>
                <a:cs typeface="Arial" panose="020B0604020202020204" pitchFamily="34" charset="0"/>
              </a:rPr>
              <a:t>的專案</a:t>
            </a:r>
            <a:endParaRPr lang="en-US" altLang="zh-CN" sz="1600" baseline="0" dirty="0">
              <a:latin typeface="Arial" panose="020B0604020202020204" pitchFamily="34" charset="0"/>
              <a:cs typeface="Arial" panose="020B0604020202020204" pitchFamily="34" charset="0"/>
            </a:endParaRPr>
          </a:p>
          <a:p>
            <a:pPr marL="630901" indent="-171441">
              <a:buFont typeface="Arial" pitchFamily="34" charset="0"/>
              <a:buChar char="•"/>
            </a:pPr>
            <a:r>
              <a:rPr lang="zh-CN" altLang="en-US" sz="1600" dirty="0">
                <a:latin typeface="Arial" panose="020B0604020202020204" pitchFamily="34" charset="0"/>
                <a:cs typeface="Arial" panose="020B0604020202020204" pitchFamily="34" charset="0"/>
              </a:rPr>
              <a:t>邀請前受獎人加入扶輪社或扶輪青年服務團</a:t>
            </a:r>
            <a:endParaRPr lang="en-US" sz="1600" baseline="0" dirty="0">
              <a:latin typeface="Arial" panose="020B0604020202020204" pitchFamily="34" charset="0"/>
              <a:cs typeface="Arial" panose="020B0604020202020204" pitchFamily="34" charset="0"/>
            </a:endParaRPr>
          </a:p>
          <a:p>
            <a:pPr marL="630901" indent="-171441">
              <a:buFont typeface="Arial" pitchFamily="34" charset="0"/>
              <a:buChar char="•"/>
            </a:pPr>
            <a:r>
              <a:rPr lang="zh-CN" altLang="en-US" sz="1600" dirty="0">
                <a:latin typeface="Arial" panose="020B0604020202020204" pitchFamily="34" charset="0"/>
                <a:cs typeface="Arial" panose="020B0604020202020204" pitchFamily="34" charset="0"/>
              </a:rPr>
              <a:t>鼓勵前受獎人參加前受獎人協會</a:t>
            </a:r>
            <a:endParaRPr lang="en-US" altLang="zh-CN" sz="1600" dirty="0">
              <a:latin typeface="Arial" panose="020B0604020202020204" pitchFamily="34" charset="0"/>
              <a:cs typeface="Arial" panose="020B0604020202020204" pitchFamily="34" charset="0"/>
            </a:endParaRPr>
          </a:p>
          <a:p>
            <a:pPr marL="630901" indent="-171441">
              <a:buFont typeface="Arial" pitchFamily="34" charset="0"/>
              <a:buChar char="•"/>
            </a:pPr>
            <a:r>
              <a:rPr lang="zh-CN" altLang="en-US" sz="1600" baseline="0" dirty="0">
                <a:latin typeface="Arial" panose="020B0604020202020204" pitchFamily="34" charset="0"/>
                <a:cs typeface="Arial" panose="020B0604020202020204" pitchFamily="34" charset="0"/>
              </a:rPr>
              <a:t>邀請</a:t>
            </a:r>
            <a:r>
              <a:rPr lang="zh-CN" altLang="en-US" sz="1600" dirty="0">
                <a:latin typeface="Arial" panose="020B0604020202020204" pitchFamily="34" charset="0"/>
                <a:cs typeface="Arial" panose="020B0604020202020204" pitchFamily="34" charset="0"/>
              </a:rPr>
              <a:t>前受獎人協助甄選候選人及新生講習會</a:t>
            </a:r>
            <a:endParaRPr lang="en-US" sz="1600" baseline="0" dirty="0">
              <a:latin typeface="Arial" panose="020B0604020202020204" pitchFamily="34" charset="0"/>
              <a:cs typeface="Arial" panose="020B0604020202020204" pitchFamily="34" charset="0"/>
            </a:endParaRPr>
          </a:p>
          <a:p>
            <a:pPr marL="630901" indent="-171441">
              <a:buFont typeface="Arial" pitchFamily="34" charset="0"/>
              <a:buChar char="•"/>
            </a:pPr>
            <a:r>
              <a:rPr lang="zh-CN" altLang="en-US" sz="1600" dirty="0">
                <a:latin typeface="Arial" panose="020B0604020202020204" pitchFamily="34" charset="0"/>
                <a:cs typeface="Arial" panose="020B0604020202020204" pitchFamily="34" charset="0"/>
              </a:rPr>
              <a:t>鼓勵前受獎人捐獻扶輪基金會</a:t>
            </a:r>
            <a:r>
              <a:rPr lang="en-US" sz="1600" baseline="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13117EE-ED3F-49FE-81EF-84B11979D6A4}"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xmlns="" val="2226956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aseline="0" dirty="0">
                <a:latin typeface="Arial" panose="020B0604020202020204" pitchFamily="34" charset="0"/>
                <a:cs typeface="Arial" panose="020B0604020202020204" pitchFamily="34" charset="0"/>
              </a:rPr>
              <a:t/>
            </a:r>
            <a:br>
              <a:rPr lang="en-US" sz="1600" baseline="0" dirty="0">
                <a:latin typeface="Arial" panose="020B0604020202020204" pitchFamily="34" charset="0"/>
                <a:cs typeface="Arial" panose="020B0604020202020204" pitchFamily="34" charset="0"/>
              </a:rPr>
            </a:br>
            <a:r>
              <a:rPr lang="zh-CN" altLang="en-US" sz="1600" baseline="0" dirty="0">
                <a:latin typeface="Arial" panose="020B0604020202020204" pitchFamily="34" charset="0"/>
                <a:cs typeface="Arial" panose="020B0604020202020204" pitchFamily="34" charset="0"/>
              </a:rPr>
              <a:t>閲讀上面所載的項目，加上您自己想到的項目，並請與會者加上其他任何項目。</a:t>
            </a:r>
            <a:endParaRPr lang="en-US"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61650EA-7282-4386-9CA4-0759BF4B110B}" type="slidenum">
              <a:rPr lang="en-US" smtClean="0"/>
              <a:pPr/>
              <a:t>19</a:t>
            </a:fld>
            <a:endParaRPr lang="en-US" dirty="0"/>
          </a:p>
        </p:txBody>
      </p:sp>
    </p:spTree>
    <p:extLst>
      <p:ext uri="{BB962C8B-B14F-4D97-AF65-F5344CB8AC3E}">
        <p14:creationId xmlns:p14="http://schemas.microsoft.com/office/powerpoint/2010/main" xmlns="" val="1285104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600" baseline="0" dirty="0">
                <a:latin typeface="Arial" panose="020B0604020202020204" pitchFamily="34" charset="0"/>
                <a:cs typeface="Arial" panose="020B0604020202020204" pitchFamily="34" charset="0"/>
              </a:rPr>
              <a:t>您的扶輪基金會，將扶輪社友及其友人的捐獻</a:t>
            </a:r>
            <a:r>
              <a:rPr lang="zh-CN" altLang="en-US" sz="1600" dirty="0">
                <a:latin typeface="Arial" panose="020B0604020202020204" pitchFamily="34" charset="0"/>
                <a:cs typeface="Arial" panose="020B0604020202020204" pitchFamily="34" charset="0"/>
              </a:rPr>
              <a:t>轉變</a:t>
            </a:r>
            <a:r>
              <a:rPr lang="zh-CN" altLang="en-US" sz="1600" baseline="0" dirty="0">
                <a:latin typeface="Arial" panose="020B0604020202020204" pitchFamily="34" charset="0"/>
                <a:cs typeface="Arial" panose="020B0604020202020204" pitchFamily="34" charset="0"/>
              </a:rPr>
              <a:t>為改變人生的全球人道服務計畫。</a:t>
            </a:r>
            <a:endParaRPr lang="en-US" sz="1600" baseline="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ja-JP" altLang="en-US" sz="1600" dirty="0">
                <a:latin typeface="Arial" panose="020B0604020202020204" pitchFamily="34" charset="0"/>
                <a:cs typeface="Arial" panose="020B0604020202020204" pitchFamily="34" charset="0"/>
              </a:rPr>
              <a:t>「</a:t>
            </a:r>
            <a:r>
              <a:rPr lang="zh-CN" altLang="en-US" sz="1600" dirty="0">
                <a:latin typeface="Arial" panose="020B0604020202020204" pitchFamily="34" charset="0"/>
                <a:cs typeface="Arial" panose="020B0604020202020204" pitchFamily="34" charset="0"/>
              </a:rPr>
              <a:t>行善天下</a:t>
            </a:r>
            <a:r>
              <a:rPr lang="ja-JP" altLang="en-US" sz="1600" dirty="0">
                <a:latin typeface="Arial" panose="020B0604020202020204" pitchFamily="34" charset="0"/>
                <a:cs typeface="Arial" panose="020B0604020202020204" pitchFamily="34" charset="0"/>
              </a:rPr>
              <a:t>」</a:t>
            </a:r>
            <a:r>
              <a:rPr lang="zh-CN" altLang="en-US" sz="1600" dirty="0">
                <a:latin typeface="Arial" panose="020B0604020202020204" pitchFamily="34" charset="0"/>
                <a:cs typeface="Arial" panose="020B0604020202020204" pitchFamily="34" charset="0"/>
              </a:rPr>
              <a:t>，是</a:t>
            </a:r>
            <a:r>
              <a:rPr lang="zh-CN" altLang="en-US" sz="1600" baseline="0" dirty="0">
                <a:latin typeface="Arial" panose="020B0604020202020204" pitchFamily="34" charset="0"/>
                <a:cs typeface="Arial" panose="020B0604020202020204" pitchFamily="34" charset="0"/>
              </a:rPr>
              <a:t>扶輪基金會</a:t>
            </a:r>
            <a:r>
              <a:rPr lang="zh-CN" altLang="en-US" sz="1600" dirty="0">
                <a:latin typeface="Arial" panose="020B0604020202020204" pitchFamily="34" charset="0"/>
                <a:cs typeface="Arial" panose="020B0604020202020204" pitchFamily="34" charset="0"/>
              </a:rPr>
              <a:t>這一百多年來的</a:t>
            </a:r>
            <a:r>
              <a:rPr lang="zh-CN" altLang="en-US" sz="1600" baseline="0" dirty="0">
                <a:latin typeface="Arial" panose="020B0604020202020204" pitchFamily="34" charset="0"/>
                <a:cs typeface="Arial" panose="020B0604020202020204" pitchFamily="34" charset="0"/>
              </a:rPr>
              <a:t>使命。</a:t>
            </a:r>
            <a:endParaRPr lang="en-US" sz="16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16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zh-CN" altLang="en-US" sz="1600" baseline="0" dirty="0">
                <a:latin typeface="Arial" panose="020B0604020202020204" pitchFamily="34" charset="0"/>
                <a:cs typeface="Arial" panose="020B0604020202020204" pitchFamily="34" charset="0"/>
              </a:rPr>
              <a:t>從</a:t>
            </a:r>
            <a:r>
              <a:rPr lang="zh-CN" altLang="en-US" sz="1600" dirty="0">
                <a:latin typeface="Arial" panose="020B0604020202020204" pitchFamily="34" charset="0"/>
                <a:cs typeface="Arial" panose="020B0604020202020204" pitchFamily="34" charset="0"/>
              </a:rPr>
              <a:t>支援</a:t>
            </a:r>
            <a:r>
              <a:rPr lang="zh-CN" altLang="en-US" sz="1600" baseline="0" dirty="0">
                <a:latin typeface="Arial" panose="020B0604020202020204" pitchFamily="34" charset="0"/>
                <a:cs typeface="Arial" panose="020B0604020202020204" pitchFamily="34" charset="0"/>
              </a:rPr>
              <a:t>根除小兒麻痹等疾病計畫到扶輪和平獎學金計畫，基金會已獲得</a:t>
            </a:r>
            <a:r>
              <a:rPr lang="zh-CN" altLang="en-US" sz="1600" dirty="0">
                <a:latin typeface="Arial" panose="020B0604020202020204" pitchFamily="34" charset="0"/>
                <a:cs typeface="Arial" panose="020B0604020202020204" pitchFamily="34" charset="0"/>
              </a:rPr>
              <a:t>總額超過</a:t>
            </a:r>
            <a:r>
              <a:rPr lang="en-US" altLang="zh-CN" sz="1600" baseline="0" dirty="0">
                <a:latin typeface="Arial" panose="020B0604020202020204" pitchFamily="34" charset="0"/>
                <a:cs typeface="Arial" panose="020B0604020202020204" pitchFamily="34" charset="0"/>
              </a:rPr>
              <a:t>10</a:t>
            </a:r>
            <a:r>
              <a:rPr lang="zh-CN" altLang="en-US" sz="1600" baseline="0" dirty="0">
                <a:latin typeface="Arial" panose="020B0604020202020204" pitchFamily="34" charset="0"/>
                <a:cs typeface="Arial" panose="020B0604020202020204" pitchFamily="34" charset="0"/>
              </a:rPr>
              <a:t>億美元的捐款。</a:t>
            </a:r>
            <a:endParaRPr lang="en-US" sz="16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16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zh-CN" altLang="en-US" sz="1600" baseline="0" dirty="0">
                <a:latin typeface="Arial" panose="020B0604020202020204" pitchFamily="34" charset="0"/>
                <a:cs typeface="Arial" panose="020B0604020202020204" pitchFamily="34" charset="0"/>
              </a:rPr>
              <a:t>您的捐獻保證</a:t>
            </a:r>
            <a:r>
              <a:rPr lang="zh-CN" altLang="en-US" sz="1600" dirty="0">
                <a:latin typeface="Arial" panose="020B0604020202020204" pitchFamily="34" charset="0"/>
                <a:cs typeface="Arial" panose="020B0604020202020204" pitchFamily="34" charset="0"/>
              </a:rPr>
              <a:t>基金會的進展以及未來的善行。</a:t>
            </a:r>
            <a:endParaRPr lang="en-US"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61650EA-7282-4386-9CA4-0759BF4B110B}" type="slidenum">
              <a:rPr lang="en-US" smtClean="0"/>
              <a:pPr/>
              <a:t>2</a:t>
            </a:fld>
            <a:endParaRPr lang="en-US" dirty="0"/>
          </a:p>
        </p:txBody>
      </p:sp>
    </p:spTree>
    <p:extLst>
      <p:ext uri="{BB962C8B-B14F-4D97-AF65-F5344CB8AC3E}">
        <p14:creationId xmlns:p14="http://schemas.microsoft.com/office/powerpoint/2010/main" xmlns="" val="5722791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600" dirty="0">
                <a:latin typeface="Arial" panose="020B0604020202020204" pitchFamily="34" charset="0"/>
                <a:cs typeface="Arial" panose="020B0604020202020204" pitchFamily="34" charset="0"/>
              </a:rPr>
              <a:t>邀請與會者詢問問題。復習聯絡資訊。</a:t>
            </a:r>
            <a:endParaRPr lang="en-US"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61650EA-7282-4386-9CA4-0759BF4B110B}" type="slidenum">
              <a:rPr lang="en-US" smtClean="0"/>
              <a:pPr/>
              <a:t>20</a:t>
            </a:fld>
            <a:endParaRPr lang="en-US" dirty="0"/>
          </a:p>
        </p:txBody>
      </p:sp>
    </p:spTree>
    <p:extLst>
      <p:ext uri="{BB962C8B-B14F-4D97-AF65-F5344CB8AC3E}">
        <p14:creationId xmlns:p14="http://schemas.microsoft.com/office/powerpoint/2010/main" xmlns="" val="1189582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0125" y="744538"/>
            <a:ext cx="4648200" cy="3486150"/>
          </a:xfrm>
        </p:spPr>
      </p:sp>
      <p:sp>
        <p:nvSpPr>
          <p:cNvPr id="3" name="Notes Placeholder 2"/>
          <p:cNvSpPr>
            <a:spLocks noGrp="1"/>
          </p:cNvSpPr>
          <p:nvPr>
            <p:ph type="body" idx="1"/>
          </p:nvPr>
        </p:nvSpPr>
        <p:spPr/>
        <p:txBody>
          <a:bodyPr/>
          <a:lstStyle/>
          <a:p>
            <a:pPr marL="465887" indent="-465887">
              <a:lnSpc>
                <a:spcPts val="1325"/>
              </a:lnSpc>
              <a:spcBef>
                <a:spcPts val="611"/>
              </a:spcBef>
            </a:pPr>
            <a:r>
              <a:rPr lang="zh-CN" altLang="en-US" sz="1600" dirty="0">
                <a:solidFill>
                  <a:srgbClr val="505050"/>
                </a:solidFill>
                <a:latin typeface="Arial" panose="020B0604020202020204" pitchFamily="34" charset="0"/>
                <a:ea typeface="Times New Roman"/>
                <a:cs typeface="Arial" panose="020B0604020202020204" pitchFamily="34" charset="0"/>
              </a:rPr>
              <a:t>扶輪社員透過以下的基金支持基金會：</a:t>
            </a:r>
            <a:endParaRPr lang="en-US" sz="1600" dirty="0">
              <a:solidFill>
                <a:srgbClr val="505050"/>
              </a:solidFill>
              <a:latin typeface="Arial" panose="020B0604020202020204" pitchFamily="34" charset="0"/>
              <a:ea typeface="Times New Roman"/>
              <a:cs typeface="Arial" panose="020B0604020202020204" pitchFamily="34" charset="0"/>
            </a:endParaRPr>
          </a:p>
          <a:p>
            <a:pPr marL="465887" indent="-465887">
              <a:lnSpc>
                <a:spcPts val="1325"/>
              </a:lnSpc>
              <a:spcBef>
                <a:spcPts val="611"/>
              </a:spcBef>
            </a:pPr>
            <a:endParaRPr lang="en-US" sz="1600" dirty="0">
              <a:solidFill>
                <a:srgbClr val="505050"/>
              </a:solidFill>
              <a:latin typeface="Arial" panose="020B0604020202020204" pitchFamily="34" charset="0"/>
              <a:ea typeface="Times New Roman"/>
              <a:cs typeface="Arial" panose="020B0604020202020204" pitchFamily="34" charset="0"/>
            </a:endParaRPr>
          </a:p>
          <a:p>
            <a:pPr marL="642924" lvl="1" indent="-177037">
              <a:spcBef>
                <a:spcPts val="611"/>
              </a:spcBef>
              <a:buFont typeface="Arial" pitchFamily="34" charset="0"/>
              <a:buChar char="•"/>
            </a:pPr>
            <a:r>
              <a:rPr lang="zh-CN" altLang="en-US" sz="1600" dirty="0">
                <a:solidFill>
                  <a:srgbClr val="505050"/>
                </a:solidFill>
                <a:latin typeface="Arial" panose="020B0604020202020204" pitchFamily="34" charset="0"/>
                <a:ea typeface="Times New Roman"/>
                <a:cs typeface="Arial" panose="020B0604020202020204" pitchFamily="34" charset="0"/>
              </a:rPr>
              <a:t>根除小兒麻痹等疾病</a:t>
            </a:r>
            <a:r>
              <a:rPr lang="zh-TW" altLang="en-US" sz="1600" dirty="0">
                <a:solidFill>
                  <a:srgbClr val="505050"/>
                </a:solidFill>
                <a:latin typeface="Arial" panose="020B0604020202020204" pitchFamily="34" charset="0"/>
                <a:ea typeface="Times New Roman"/>
                <a:cs typeface="Arial" panose="020B0604020202020204" pitchFamily="34" charset="0"/>
              </a:rPr>
              <a:t>計畫是</a:t>
            </a:r>
            <a:r>
              <a:rPr lang="zh-CN" altLang="en-US" sz="1600" dirty="0">
                <a:solidFill>
                  <a:srgbClr val="505050"/>
                </a:solidFill>
                <a:latin typeface="Arial" panose="020B0604020202020204" pitchFamily="34" charset="0"/>
                <a:ea typeface="Times New Roman"/>
                <a:cs typeface="Arial" panose="020B0604020202020204" pitchFamily="34" charset="0"/>
              </a:rPr>
              <a:t>專注於全球根除小兒麻痹的活動。</a:t>
            </a:r>
            <a:endParaRPr lang="en-US" sz="1600" dirty="0">
              <a:solidFill>
                <a:srgbClr val="505050"/>
              </a:solidFill>
              <a:latin typeface="Arial" panose="020B0604020202020204" pitchFamily="34" charset="0"/>
              <a:ea typeface="Times New Roman"/>
              <a:cs typeface="Arial" panose="020B0604020202020204" pitchFamily="34" charset="0"/>
            </a:endParaRPr>
          </a:p>
          <a:p>
            <a:pPr marL="642924" lvl="1" indent="-177037">
              <a:lnSpc>
                <a:spcPts val="1325"/>
              </a:lnSpc>
              <a:spcBef>
                <a:spcPts val="611"/>
              </a:spcBef>
              <a:buFont typeface="Arial" pitchFamily="34" charset="0"/>
              <a:buChar char="•"/>
            </a:pPr>
            <a:endParaRPr lang="en-US" sz="1600" dirty="0">
              <a:solidFill>
                <a:srgbClr val="000000"/>
              </a:solidFill>
              <a:latin typeface="Arial" panose="020B0604020202020204" pitchFamily="34" charset="0"/>
              <a:ea typeface="Times New Roman"/>
              <a:cs typeface="Arial" panose="020B0604020202020204" pitchFamily="34" charset="0"/>
            </a:endParaRPr>
          </a:p>
          <a:p>
            <a:pPr marL="642924" lvl="1" indent="-177037">
              <a:spcBef>
                <a:spcPts val="611"/>
              </a:spcBef>
              <a:buFont typeface="Arial" pitchFamily="34" charset="0"/>
              <a:buChar char="•"/>
            </a:pPr>
            <a:r>
              <a:rPr lang="zh-CN" altLang="en-US" sz="1600" dirty="0">
                <a:solidFill>
                  <a:srgbClr val="505050"/>
                </a:solidFill>
                <a:latin typeface="Arial" panose="020B0604020202020204" pitchFamily="34" charset="0"/>
                <a:ea typeface="Times New Roman"/>
                <a:cs typeface="Arial" panose="020B0604020202020204" pitchFamily="34" charset="0"/>
              </a:rPr>
              <a:t>年度基金是基金會的獎助金計畫和活動的主要資金來源。</a:t>
            </a:r>
            <a:r>
              <a:rPr lang="en-US" altLang="zh-CN" sz="1600" dirty="0">
                <a:solidFill>
                  <a:srgbClr val="505050"/>
                </a:solidFill>
                <a:latin typeface="Arial" panose="020B0604020202020204" pitchFamily="34" charset="0"/>
                <a:ea typeface="Times New Roman"/>
                <a:cs typeface="Arial" panose="020B0604020202020204" pitchFamily="34" charset="0"/>
              </a:rPr>
              <a:t/>
            </a:r>
            <a:br>
              <a:rPr lang="en-US" altLang="zh-CN" sz="1600" dirty="0">
                <a:solidFill>
                  <a:srgbClr val="505050"/>
                </a:solidFill>
                <a:latin typeface="Arial" panose="020B0604020202020204" pitchFamily="34" charset="0"/>
                <a:ea typeface="Times New Roman"/>
                <a:cs typeface="Arial" panose="020B0604020202020204" pitchFamily="34" charset="0"/>
              </a:rPr>
            </a:br>
            <a:endParaRPr lang="en-US" sz="1600" dirty="0">
              <a:solidFill>
                <a:srgbClr val="000000"/>
              </a:solidFill>
              <a:latin typeface="Arial" panose="020B0604020202020204" pitchFamily="34" charset="0"/>
              <a:ea typeface="Times New Roman"/>
              <a:cs typeface="Arial" panose="020B0604020202020204" pitchFamily="34" charset="0"/>
            </a:endParaRPr>
          </a:p>
          <a:p>
            <a:pPr marL="642924" lvl="1" indent="-177037">
              <a:lnSpc>
                <a:spcPts val="1325"/>
              </a:lnSpc>
              <a:spcBef>
                <a:spcPts val="611"/>
              </a:spcBef>
              <a:buFont typeface="Arial" pitchFamily="34" charset="0"/>
              <a:buChar char="•"/>
            </a:pPr>
            <a:r>
              <a:rPr lang="zh-CN" altLang="en-US" sz="1600" dirty="0">
                <a:solidFill>
                  <a:srgbClr val="505050"/>
                </a:solidFill>
                <a:latin typeface="Arial" panose="020B0604020202020204" pitchFamily="34" charset="0"/>
                <a:ea typeface="Times New Roman"/>
                <a:cs typeface="Arial" panose="020B0604020202020204" pitchFamily="34" charset="0"/>
              </a:rPr>
              <a:t>永久基金（又稱捐獻基金）是恒久支持基金會的資金。</a:t>
            </a:r>
            <a:endParaRPr lang="en-US"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BAB0936-A299-40F2-A345-9E79BAA43F3C}"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xmlns="" val="2100919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itchFamily="34" charset="0"/>
              <a:buChar char="•"/>
            </a:pPr>
            <a:r>
              <a:rPr lang="zh-TW" altLang="en-US" sz="1600" dirty="0">
                <a:latin typeface="Arial" pitchFamily="34" charset="0"/>
                <a:ea typeface="ヒラギノ角ゴ Pro W3" pitchFamily="-84" charset="-128"/>
              </a:rPr>
              <a:t>扶輪為了支援</a:t>
            </a:r>
            <a:r>
              <a:rPr lang="zh-CN" altLang="en-US" sz="1600" dirty="0">
                <a:latin typeface="Arial" pitchFamily="34" charset="0"/>
                <a:ea typeface="ヒラギノ角ゴ Pro W3" pitchFamily="-84" charset="-128"/>
              </a:rPr>
              <a:t>根除小兒麻痹等疾病計畫</a:t>
            </a:r>
            <a:r>
              <a:rPr lang="zh-TW" altLang="en-US" sz="1600" dirty="0">
                <a:latin typeface="Arial" pitchFamily="34" charset="0"/>
                <a:ea typeface="ヒラギノ角ゴ Pro W3" pitchFamily="-84" charset="-128"/>
              </a:rPr>
              <a:t>提供的獨自</a:t>
            </a:r>
            <a:r>
              <a:rPr lang="zh-CN" altLang="en-US" sz="1600" dirty="0">
                <a:latin typeface="Arial" pitchFamily="34" charset="0"/>
                <a:ea typeface="ヒラギノ角ゴ Pro W3" pitchFamily="-84" charset="-128"/>
              </a:rPr>
              <a:t>資助款，將由比爾及梅琳達</a:t>
            </a:r>
            <a:r>
              <a:rPr lang="ja-JP" altLang="en-US" sz="1600" dirty="0">
                <a:latin typeface="Arial" pitchFamily="34" charset="0"/>
                <a:ea typeface="ヒラギノ角ゴ Pro W3" pitchFamily="-84" charset="-128"/>
              </a:rPr>
              <a:t>・</a:t>
            </a:r>
            <a:r>
              <a:rPr lang="zh-CN" altLang="en-US" sz="1600" dirty="0">
                <a:latin typeface="Arial" pitchFamily="34" charset="0"/>
                <a:ea typeface="ヒラギノ角ゴ Pro W3" pitchFamily="-84" charset="-128"/>
              </a:rPr>
              <a:t>蓋兹基金會</a:t>
            </a:r>
            <a:r>
              <a:rPr lang="zh-TW" altLang="en-US" sz="1600" dirty="0">
                <a:latin typeface="Arial" pitchFamily="34" charset="0"/>
                <a:ea typeface="ヒラギノ角ゴ Pro W3" pitchFamily="-84" charset="-128"/>
              </a:rPr>
              <a:t>執行</a:t>
            </a:r>
            <a:r>
              <a:rPr lang="zh-CN" altLang="en-US" sz="1600" dirty="0">
                <a:latin typeface="Arial" pitchFamily="34" charset="0"/>
                <a:ea typeface="ヒラギノ角ゴ Pro W3" pitchFamily="-84" charset="-128"/>
              </a:rPr>
              <a:t>雙倍的配合。</a:t>
            </a:r>
            <a:r>
              <a:rPr lang="en-US" sz="1600" dirty="0">
                <a:latin typeface="Arial" pitchFamily="34" charset="0"/>
                <a:ea typeface="ヒラギノ角ゴ Pro W3" pitchFamily="-84" charset="-128"/>
              </a:rPr>
              <a:t> </a:t>
            </a:r>
          </a:p>
          <a:p>
            <a:endParaRPr lang="en-US" sz="1600" dirty="0">
              <a:latin typeface="Arial" pitchFamily="34" charset="0"/>
              <a:ea typeface="ヒラギノ角ゴ Pro W3" pitchFamily="-84" charset="-128"/>
            </a:endParaRPr>
          </a:p>
          <a:p>
            <a:pPr marL="174708" indent="-174708">
              <a:buFont typeface="Arial" pitchFamily="34" charset="0"/>
              <a:buChar char="•"/>
            </a:pPr>
            <a:r>
              <a:rPr lang="zh-CN" altLang="en-US" sz="1600" dirty="0">
                <a:latin typeface="Arial" pitchFamily="34" charset="0"/>
                <a:ea typeface="ヒラギノ角ゴ Pro W3" pitchFamily="-84" charset="-128"/>
              </a:rPr>
              <a:t>自</a:t>
            </a:r>
            <a:r>
              <a:rPr lang="en-US" altLang="zh-CN" sz="1600" dirty="0">
                <a:latin typeface="Arial" pitchFamily="34" charset="0"/>
                <a:ea typeface="ヒラギノ角ゴ Pro W3" pitchFamily="-84" charset="-128"/>
              </a:rPr>
              <a:t>2013</a:t>
            </a:r>
            <a:r>
              <a:rPr lang="zh-CN" altLang="en-US" sz="1600" dirty="0">
                <a:latin typeface="Arial" pitchFamily="34" charset="0"/>
                <a:ea typeface="ヒラギノ角ゴ Pro W3" pitchFamily="-84" charset="-128"/>
              </a:rPr>
              <a:t>年至</a:t>
            </a:r>
            <a:r>
              <a:rPr lang="en-US" altLang="zh-CN" sz="1600" dirty="0">
                <a:latin typeface="Arial" pitchFamily="34" charset="0"/>
                <a:ea typeface="ヒラギノ角ゴ Pro W3" pitchFamily="-84" charset="-128"/>
              </a:rPr>
              <a:t>2018</a:t>
            </a:r>
            <a:r>
              <a:rPr lang="zh-CN" altLang="en-US" sz="1600" dirty="0">
                <a:latin typeface="Arial" pitchFamily="34" charset="0"/>
                <a:ea typeface="ヒラギノ角ゴ Pro W3" pitchFamily="-84" charset="-128"/>
              </a:rPr>
              <a:t>年</a:t>
            </a:r>
            <a:r>
              <a:rPr lang="zh-TW" altLang="en-US" sz="1600" dirty="0">
                <a:latin typeface="Arial" pitchFamily="34" charset="0"/>
                <a:ea typeface="ヒラギノ角ゴ Pro W3" pitchFamily="-84" charset="-128"/>
              </a:rPr>
              <a:t>為</a:t>
            </a:r>
            <a:r>
              <a:rPr lang="zh-CN" altLang="en-US" sz="1600" dirty="0">
                <a:latin typeface="Arial" pitchFamily="34" charset="0"/>
                <a:ea typeface="ヒラギノ角ゴ Pro W3" pitchFamily="-84" charset="-128"/>
              </a:rPr>
              <a:t>止，對扶輪支持小兒麻痹預防接種所提供的美金</a:t>
            </a:r>
            <a:r>
              <a:rPr lang="en-US" altLang="zh-CN" sz="1600" dirty="0">
                <a:latin typeface="Arial" pitchFamily="34" charset="0"/>
                <a:ea typeface="ヒラギノ角ゴ Pro W3" pitchFamily="-84" charset="-128"/>
              </a:rPr>
              <a:t>1</a:t>
            </a:r>
            <a:r>
              <a:rPr lang="zh-CN" altLang="en-US" sz="1600" dirty="0">
                <a:latin typeface="Arial" pitchFamily="34" charset="0"/>
                <a:ea typeface="ヒラギノ角ゴ Pro W3" pitchFamily="-84" charset="-128"/>
              </a:rPr>
              <a:t>元（每年至多美金</a:t>
            </a:r>
            <a:r>
              <a:rPr lang="en-US" altLang="zh-CN" sz="1600" dirty="0">
                <a:latin typeface="Arial" pitchFamily="34" charset="0"/>
                <a:ea typeface="ヒラギノ角ゴ Pro W3" pitchFamily="-84" charset="-128"/>
              </a:rPr>
              <a:t>3,500</a:t>
            </a:r>
            <a:r>
              <a:rPr lang="zh-CN" altLang="en-US" sz="1600" dirty="0">
                <a:latin typeface="Arial" pitchFamily="34" charset="0"/>
                <a:ea typeface="ヒラギノ角ゴ Pro W3" pitchFamily="-84" charset="-128"/>
              </a:rPr>
              <a:t>萬元）將由蓋兹基金會配合美金</a:t>
            </a:r>
            <a:r>
              <a:rPr lang="en-US" altLang="zh-CN" sz="1600" smtClean="0">
                <a:latin typeface="Arial" pitchFamily="34" charset="0"/>
                <a:ea typeface="ヒラギノ角ゴ Pro W3" pitchFamily="-84" charset="-128"/>
              </a:rPr>
              <a:t>2</a:t>
            </a:r>
            <a:r>
              <a:rPr lang="zh-CN" altLang="en-US" sz="1600" smtClean="0">
                <a:latin typeface="Arial" pitchFamily="34" charset="0"/>
                <a:ea typeface="ヒラギノ角ゴ Pro W3" pitchFamily="-84" charset="-128"/>
              </a:rPr>
              <a:t>元</a:t>
            </a:r>
            <a:r>
              <a:rPr lang="zh-CN" altLang="en-US" sz="1600" dirty="0">
                <a:latin typeface="Arial" pitchFamily="34" charset="0"/>
                <a:ea typeface="ヒラギノ角ゴ Pro W3" pitchFamily="-84" charset="-128"/>
              </a:rPr>
              <a:t>。因此，捐獻扶輪根除小兒麻痹等疾病計畫的捐款會有三倍的效力。</a:t>
            </a:r>
            <a:endParaRPr lang="en-US" sz="1600" dirty="0">
              <a:latin typeface="Arial" pitchFamily="34" charset="0"/>
              <a:ea typeface="ヒラギノ角ゴ Pro W3" pitchFamily="-84" charset="-128"/>
            </a:endParaRPr>
          </a:p>
        </p:txBody>
      </p:sp>
      <p:sp>
        <p:nvSpPr>
          <p:cNvPr id="4" name="Slide Number Placeholder 3"/>
          <p:cNvSpPr>
            <a:spLocks noGrp="1"/>
          </p:cNvSpPr>
          <p:nvPr>
            <p:ph type="sldNum" sz="quarter" idx="10"/>
          </p:nvPr>
        </p:nvSpPr>
        <p:spPr/>
        <p:txBody>
          <a:bodyPr/>
          <a:lstStyle/>
          <a:p>
            <a:fld id="{8BAB0936-A299-40F2-A345-9E79BAA43F3C}"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xmlns="" val="3511197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spcBef>
                <a:spcPts val="611"/>
              </a:spcBef>
              <a:buFont typeface="Arial" pitchFamily="34" charset="0"/>
              <a:buChar char="•"/>
            </a:pPr>
            <a:r>
              <a:rPr lang="zh-CN" altLang="en-US" sz="1600" dirty="0">
                <a:solidFill>
                  <a:srgbClr val="505050"/>
                </a:solidFill>
                <a:latin typeface="Arial" panose="020B0604020202020204" pitchFamily="34" charset="0"/>
                <a:ea typeface="Times New Roman"/>
                <a:cs typeface="Arial" panose="020B0604020202020204" pitchFamily="34" charset="0"/>
              </a:rPr>
              <a:t>捐給年度基金的捐獻，透過分享（</a:t>
            </a:r>
            <a:r>
              <a:rPr lang="en-US" altLang="zh-CN" sz="1600" dirty="0">
                <a:solidFill>
                  <a:srgbClr val="505050"/>
                </a:solidFill>
                <a:latin typeface="Arial" panose="020B0604020202020204" pitchFamily="34" charset="0"/>
                <a:ea typeface="Times New Roman"/>
                <a:cs typeface="Arial" panose="020B0604020202020204" pitchFamily="34" charset="0"/>
              </a:rPr>
              <a:t>SHARE</a:t>
            </a:r>
            <a:r>
              <a:rPr lang="zh-CN" altLang="en-US" sz="1600" dirty="0">
                <a:solidFill>
                  <a:srgbClr val="505050"/>
                </a:solidFill>
                <a:latin typeface="Arial" panose="020B0604020202020204" pitchFamily="34" charset="0"/>
                <a:ea typeface="Times New Roman"/>
                <a:cs typeface="Arial" panose="020B0604020202020204" pitchFamily="34" charset="0"/>
              </a:rPr>
              <a:t>）制度資助地方和國際性的獎助金計畫和活動。</a:t>
            </a:r>
            <a:r>
              <a:rPr lang="en-US" altLang="zh-CN" sz="1600" dirty="0">
                <a:solidFill>
                  <a:srgbClr val="505050"/>
                </a:solidFill>
                <a:latin typeface="Arial" panose="020B0604020202020204" pitchFamily="34" charset="0"/>
                <a:ea typeface="Times New Roman"/>
                <a:cs typeface="Arial" panose="020B0604020202020204" pitchFamily="34" charset="0"/>
              </a:rPr>
              <a:t/>
            </a:r>
            <a:br>
              <a:rPr lang="en-US" altLang="zh-CN" sz="1600" dirty="0">
                <a:solidFill>
                  <a:srgbClr val="505050"/>
                </a:solidFill>
                <a:latin typeface="Arial" panose="020B0604020202020204" pitchFamily="34" charset="0"/>
                <a:ea typeface="Times New Roman"/>
                <a:cs typeface="Arial" panose="020B0604020202020204" pitchFamily="34" charset="0"/>
              </a:rPr>
            </a:br>
            <a:endParaRPr lang="en-US" sz="1600" dirty="0">
              <a:solidFill>
                <a:srgbClr val="505050"/>
              </a:solidFill>
              <a:latin typeface="Arial" panose="020B0604020202020204" pitchFamily="34" charset="0"/>
              <a:ea typeface="Times New Roman"/>
              <a:cs typeface="Arial" panose="020B0604020202020204" pitchFamily="34" charset="0"/>
            </a:endParaRPr>
          </a:p>
          <a:p>
            <a:pPr marL="174708" indent="-174708">
              <a:spcBef>
                <a:spcPts val="611"/>
              </a:spcBef>
              <a:buFont typeface="Arial" pitchFamily="34" charset="0"/>
              <a:buChar char="•"/>
            </a:pPr>
            <a:r>
              <a:rPr lang="zh-CN" altLang="en-US" sz="1600" dirty="0">
                <a:solidFill>
                  <a:srgbClr val="505050"/>
                </a:solidFill>
                <a:latin typeface="Arial" panose="020B0604020202020204" pitchFamily="34" charset="0"/>
                <a:ea typeface="Times New Roman"/>
                <a:cs typeface="Arial" panose="020B0604020202020204" pitchFamily="34" charset="0"/>
              </a:rPr>
              <a:t>捐款將記入捐獻者和其所屬扶輪社的記錄，算入該社和地區的年度基金目標額。</a:t>
            </a:r>
            <a:endParaRPr lang="en-US" sz="1600" dirty="0">
              <a:solidFill>
                <a:srgbClr val="000000"/>
              </a:solidFill>
              <a:latin typeface="Arial" panose="020B0604020202020204" pitchFamily="34" charset="0"/>
              <a:ea typeface="Times New Roman"/>
              <a:cs typeface="Arial" panose="020B0604020202020204" pitchFamily="34" charset="0"/>
            </a:endParaRPr>
          </a:p>
          <a:p>
            <a:endParaRPr lang="en-US"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BAB0936-A299-40F2-A345-9E79BAA43F3C}"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xmlns="" val="1535550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spcBef>
                <a:spcPts val="611"/>
              </a:spcBef>
              <a:buFont typeface="Arial" pitchFamily="34" charset="0"/>
              <a:buChar char="•"/>
            </a:pPr>
            <a:r>
              <a:rPr lang="zh-CN" altLang="en-US" sz="1600" dirty="0">
                <a:solidFill>
                  <a:srgbClr val="000000"/>
                </a:solidFill>
                <a:latin typeface="Arial" panose="020B0604020202020204" pitchFamily="34" charset="0"/>
                <a:ea typeface="Times New Roman"/>
                <a:cs typeface="Arial" panose="020B0604020202020204" pitchFamily="34" charset="0"/>
              </a:rPr>
              <a:t>捐給永久基金的捐款成為該基金的一部分，永不動用。這筆基金由投資專家投資，每年將投資收益的一部分用於保管委員會和捐獻者指定的目的。</a:t>
            </a:r>
            <a:endParaRPr lang="en-US" sz="1600" dirty="0">
              <a:solidFill>
                <a:srgbClr val="000000"/>
              </a:solidFill>
              <a:latin typeface="Arial" panose="020B0604020202020204" pitchFamily="34" charset="0"/>
              <a:ea typeface="Times New Roman"/>
              <a:cs typeface="Arial" panose="020B0604020202020204" pitchFamily="34" charset="0"/>
            </a:endParaRPr>
          </a:p>
          <a:p>
            <a:pPr marL="465887" indent="-465887">
              <a:lnSpc>
                <a:spcPts val="1325"/>
              </a:lnSpc>
              <a:spcBef>
                <a:spcPts val="611"/>
              </a:spcBef>
              <a:buFont typeface="Arial" pitchFamily="34" charset="0"/>
              <a:buChar char="•"/>
            </a:pPr>
            <a:endParaRPr lang="en-US" sz="1600" dirty="0">
              <a:solidFill>
                <a:srgbClr val="000000"/>
              </a:solidFill>
              <a:latin typeface="Arial" panose="020B0604020202020204" pitchFamily="34" charset="0"/>
              <a:ea typeface="Times New Roman"/>
              <a:cs typeface="Arial" panose="020B0604020202020204" pitchFamily="34" charset="0"/>
            </a:endParaRPr>
          </a:p>
          <a:p>
            <a:pPr marL="174708" indent="-174708">
              <a:lnSpc>
                <a:spcPts val="1325"/>
              </a:lnSpc>
              <a:spcBef>
                <a:spcPts val="611"/>
              </a:spcBef>
              <a:buFont typeface="Arial" pitchFamily="34" charset="0"/>
              <a:buChar char="•"/>
            </a:pPr>
            <a:r>
              <a:rPr lang="zh-CN" altLang="en-US" sz="1600" dirty="0">
                <a:solidFill>
                  <a:srgbClr val="000000"/>
                </a:solidFill>
                <a:latin typeface="Arial" panose="020B0604020202020204" pitchFamily="34" charset="0"/>
                <a:ea typeface="Times New Roman"/>
                <a:cs typeface="Arial" panose="020B0604020202020204" pitchFamily="34" charset="0"/>
              </a:rPr>
              <a:t>永久基金供捐獻者透過扶輪，設立自己的持久長期遺產。</a:t>
            </a:r>
            <a:endParaRPr lang="en-US" sz="1600" dirty="0">
              <a:solidFill>
                <a:srgbClr val="000000"/>
              </a:solidFill>
              <a:latin typeface="Arial" panose="020B0604020202020204" pitchFamily="34" charset="0"/>
              <a:ea typeface="Times New Roman"/>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8BAB0936-A299-40F2-A345-9E79BAA43F3C}"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xmlns="" val="205676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761548"/>
          </a:xfrm>
        </p:spPr>
        <p:txBody>
          <a:bodyPr/>
          <a:lstStyle/>
          <a:p>
            <a:pPr indent="-465887">
              <a:lnSpc>
                <a:spcPts val="1325"/>
              </a:lnSpc>
              <a:spcBef>
                <a:spcPts val="611"/>
              </a:spcBef>
            </a:pPr>
            <a:endParaRPr lang="en-US" dirty="0">
              <a:solidFill>
                <a:srgbClr val="000000"/>
              </a:solidFill>
              <a:latin typeface="Times New Roman"/>
              <a:ea typeface="Times New Roman"/>
              <a:cs typeface="BerkeleyStd-Book"/>
            </a:endParaRPr>
          </a:p>
          <a:p>
            <a:pPr indent="-465887">
              <a:spcBef>
                <a:spcPts val="611"/>
              </a:spcBef>
              <a:buFont typeface="Arial" panose="020B0604020202020204" pitchFamily="34" charset="0"/>
              <a:buChar char="•"/>
            </a:pPr>
            <a:r>
              <a:rPr lang="zh-CN" altLang="en-US" sz="1600" dirty="0">
                <a:solidFill>
                  <a:srgbClr val="000000"/>
                </a:solidFill>
                <a:latin typeface="Arial" panose="020B0604020202020204" pitchFamily="34" charset="0"/>
                <a:ea typeface="Times New Roman"/>
                <a:cs typeface="Arial" panose="020B0604020202020204" pitchFamily="34" charset="0"/>
              </a:rPr>
              <a:t>扶輪基金會支援的六個焦點領域不但反映人類的重大問</a:t>
            </a:r>
            <a:r>
              <a:rPr lang="en-US" altLang="zh-CN" sz="1600" dirty="0">
                <a:solidFill>
                  <a:srgbClr val="000000"/>
                </a:solidFill>
                <a:latin typeface="Arial" panose="020B0604020202020204" pitchFamily="34" charset="0"/>
                <a:ea typeface="Times New Roman"/>
                <a:cs typeface="Arial" panose="020B0604020202020204" pitchFamily="34" charset="0"/>
              </a:rPr>
              <a:t>  </a:t>
            </a:r>
            <a:br>
              <a:rPr lang="en-US" altLang="zh-CN" sz="1600" dirty="0">
                <a:solidFill>
                  <a:srgbClr val="000000"/>
                </a:solidFill>
                <a:latin typeface="Arial" panose="020B0604020202020204" pitchFamily="34" charset="0"/>
                <a:ea typeface="Times New Roman"/>
                <a:cs typeface="Arial" panose="020B0604020202020204" pitchFamily="34" charset="0"/>
              </a:rPr>
            </a:br>
            <a:r>
              <a:rPr lang="en-US" altLang="zh-CN" sz="1600" dirty="0">
                <a:solidFill>
                  <a:srgbClr val="000000"/>
                </a:solidFill>
                <a:latin typeface="Arial" panose="020B0604020202020204" pitchFamily="34" charset="0"/>
                <a:ea typeface="Times New Roman"/>
                <a:cs typeface="Arial" panose="020B0604020202020204" pitchFamily="34" charset="0"/>
              </a:rPr>
              <a:t>        </a:t>
            </a:r>
            <a:r>
              <a:rPr lang="zh-CN" altLang="en-US" sz="1600" dirty="0">
                <a:solidFill>
                  <a:srgbClr val="000000"/>
                </a:solidFill>
                <a:latin typeface="Arial" panose="020B0604020202020204" pitchFamily="34" charset="0"/>
                <a:ea typeface="Times New Roman"/>
                <a:cs typeface="Arial" panose="020B0604020202020204" pitchFamily="34" charset="0"/>
              </a:rPr>
              <a:t>題和所需，也是全球各地的扶輪社員致力於回應的要項。</a:t>
            </a:r>
            <a:endParaRPr lang="en-US" sz="1600" dirty="0">
              <a:solidFill>
                <a:srgbClr val="000000"/>
              </a:solidFill>
              <a:latin typeface="Arial" panose="020B0604020202020204" pitchFamily="34" charset="0"/>
              <a:ea typeface="Times New Roman"/>
              <a:cs typeface="Arial" panose="020B0604020202020204" pitchFamily="34" charset="0"/>
            </a:endParaRPr>
          </a:p>
          <a:p>
            <a:pPr indent="-465887">
              <a:lnSpc>
                <a:spcPts val="1325"/>
              </a:lnSpc>
              <a:spcBef>
                <a:spcPts val="611"/>
              </a:spcBef>
            </a:pPr>
            <a:endParaRPr lang="en-US" sz="1600" dirty="0">
              <a:solidFill>
                <a:srgbClr val="000000"/>
              </a:solidFill>
              <a:latin typeface="Arial" panose="020B0604020202020204" pitchFamily="34" charset="0"/>
              <a:ea typeface="Times New Roman"/>
              <a:cs typeface="Arial" panose="020B0604020202020204" pitchFamily="34" charset="0"/>
            </a:endParaRPr>
          </a:p>
          <a:p>
            <a:pPr marL="285750" indent="-285750">
              <a:spcBef>
                <a:spcPts val="611"/>
              </a:spcBef>
              <a:buFont typeface="Arial" panose="020B0604020202020204" pitchFamily="34" charset="0"/>
              <a:buChar char="•"/>
            </a:pPr>
            <a:r>
              <a:rPr lang="en-US" sz="1600" dirty="0">
                <a:solidFill>
                  <a:srgbClr val="000000"/>
                </a:solidFill>
                <a:latin typeface="Arial" panose="020B0604020202020204" pitchFamily="34" charset="0"/>
                <a:ea typeface="Times New Roman"/>
                <a:cs typeface="Arial" panose="020B0604020202020204" pitchFamily="34" charset="0"/>
              </a:rPr>
              <a:t>  </a:t>
            </a:r>
            <a:r>
              <a:rPr lang="zh-CN" altLang="en-US" sz="1600" dirty="0">
                <a:solidFill>
                  <a:srgbClr val="000000"/>
                </a:solidFill>
                <a:latin typeface="Arial" panose="020B0604020202020204" pitchFamily="34" charset="0"/>
                <a:ea typeface="Times New Roman"/>
                <a:cs typeface="Arial" panose="020B0604020202020204" pitchFamily="34" charset="0"/>
              </a:rPr>
              <a:t>這些領域使扶輪的活動相符其他的國際發展目標，也推</a:t>
            </a:r>
            <a:r>
              <a:rPr lang="en-US" altLang="zh-CN" sz="1600" dirty="0">
                <a:solidFill>
                  <a:srgbClr val="000000"/>
                </a:solidFill>
                <a:latin typeface="Arial" panose="020B0604020202020204" pitchFamily="34" charset="0"/>
                <a:ea typeface="Times New Roman"/>
                <a:cs typeface="Arial" panose="020B0604020202020204" pitchFamily="34" charset="0"/>
              </a:rPr>
              <a:t/>
            </a:r>
            <a:br>
              <a:rPr lang="en-US" altLang="zh-CN" sz="1600" dirty="0">
                <a:solidFill>
                  <a:srgbClr val="000000"/>
                </a:solidFill>
                <a:latin typeface="Arial" panose="020B0604020202020204" pitchFamily="34" charset="0"/>
                <a:ea typeface="Times New Roman"/>
                <a:cs typeface="Arial" panose="020B0604020202020204" pitchFamily="34" charset="0"/>
              </a:rPr>
            </a:br>
            <a:r>
              <a:rPr lang="en-US" altLang="zh-CN" sz="1600" dirty="0">
                <a:solidFill>
                  <a:srgbClr val="000000"/>
                </a:solidFill>
                <a:latin typeface="Arial" panose="020B0604020202020204" pitchFamily="34" charset="0"/>
                <a:ea typeface="Times New Roman"/>
                <a:cs typeface="Arial" panose="020B0604020202020204" pitchFamily="34" charset="0"/>
              </a:rPr>
              <a:t>  </a:t>
            </a:r>
            <a:r>
              <a:rPr lang="zh-CN" altLang="en-US" sz="1600" dirty="0">
                <a:solidFill>
                  <a:srgbClr val="000000"/>
                </a:solidFill>
                <a:latin typeface="Arial" panose="020B0604020202020204" pitchFamily="34" charset="0"/>
                <a:ea typeface="Times New Roman"/>
                <a:cs typeface="Arial" panose="020B0604020202020204" pitchFamily="34" charset="0"/>
              </a:rPr>
              <a:t>進基金會的使命。</a:t>
            </a:r>
            <a:endParaRPr lang="en-US" altLang="zh-CN" sz="1600" dirty="0">
              <a:solidFill>
                <a:srgbClr val="000000"/>
              </a:solidFill>
              <a:latin typeface="Arial" panose="020B0604020202020204" pitchFamily="34" charset="0"/>
              <a:ea typeface="Times New Roman"/>
              <a:cs typeface="Arial" panose="020B0604020202020204" pitchFamily="34" charset="0"/>
            </a:endParaRPr>
          </a:p>
          <a:p>
            <a:pPr>
              <a:spcBef>
                <a:spcPts val="611"/>
              </a:spcBef>
            </a:pPr>
            <a:endParaRPr lang="en-US" sz="1600" dirty="0">
              <a:solidFill>
                <a:srgbClr val="000000"/>
              </a:solidFill>
              <a:latin typeface="Arial" panose="020B0604020202020204" pitchFamily="34" charset="0"/>
              <a:ea typeface="Times New Roman"/>
              <a:cs typeface="Arial" panose="020B0604020202020204" pitchFamily="34" charset="0"/>
            </a:endParaRPr>
          </a:p>
          <a:p>
            <a:pPr indent="-465887">
              <a:spcBef>
                <a:spcPts val="611"/>
              </a:spcBef>
              <a:buFont typeface="Arial" panose="020B0604020202020204" pitchFamily="34" charset="0"/>
              <a:buChar char="•"/>
            </a:pPr>
            <a:r>
              <a:rPr lang="zh-CN" altLang="en-US" sz="1600" dirty="0">
                <a:solidFill>
                  <a:srgbClr val="000000"/>
                </a:solidFill>
                <a:latin typeface="Arial" panose="020B0604020202020204" pitchFamily="34" charset="0"/>
                <a:ea typeface="Times New Roman"/>
                <a:cs typeface="Arial" panose="020B0604020202020204" pitchFamily="34" charset="0"/>
              </a:rPr>
              <a:t>下列的各項領域各自有具體的目標。有關每項目標的説</a:t>
            </a:r>
            <a:r>
              <a:rPr lang="en-US" altLang="zh-CN" sz="1600" dirty="0">
                <a:solidFill>
                  <a:srgbClr val="000000"/>
                </a:solidFill>
                <a:latin typeface="Arial" panose="020B0604020202020204" pitchFamily="34" charset="0"/>
                <a:ea typeface="Times New Roman"/>
                <a:cs typeface="Arial" panose="020B0604020202020204" pitchFamily="34" charset="0"/>
              </a:rPr>
              <a:t/>
            </a:r>
            <a:br>
              <a:rPr lang="en-US" altLang="zh-CN" sz="1600" dirty="0">
                <a:solidFill>
                  <a:srgbClr val="000000"/>
                </a:solidFill>
                <a:latin typeface="Arial" panose="020B0604020202020204" pitchFamily="34" charset="0"/>
                <a:ea typeface="Times New Roman"/>
                <a:cs typeface="Arial" panose="020B0604020202020204" pitchFamily="34" charset="0"/>
              </a:rPr>
            </a:br>
            <a:r>
              <a:rPr lang="en-US" altLang="zh-CN" sz="1600" dirty="0">
                <a:solidFill>
                  <a:srgbClr val="000000"/>
                </a:solidFill>
                <a:latin typeface="Arial" panose="020B0604020202020204" pitchFamily="34" charset="0"/>
                <a:ea typeface="Times New Roman"/>
                <a:cs typeface="Arial" panose="020B0604020202020204" pitchFamily="34" charset="0"/>
              </a:rPr>
              <a:t>        </a:t>
            </a:r>
            <a:r>
              <a:rPr lang="zh-CN" altLang="en-US" sz="1600" dirty="0">
                <a:solidFill>
                  <a:srgbClr val="000000"/>
                </a:solidFill>
                <a:latin typeface="Arial" panose="020B0604020202020204" pitchFamily="34" charset="0"/>
                <a:ea typeface="Times New Roman"/>
                <a:cs typeface="Arial" panose="020B0604020202020204" pitchFamily="34" charset="0"/>
              </a:rPr>
              <a:t>明客參考各自的政策説明。</a:t>
            </a:r>
            <a:endParaRPr lang="en-US" sz="1600" dirty="0">
              <a:solidFill>
                <a:srgbClr val="000000"/>
              </a:solidFill>
              <a:latin typeface="Arial" panose="020B0604020202020204" pitchFamily="34" charset="0"/>
              <a:ea typeface="Times New Roman"/>
              <a:cs typeface="Arial" panose="020B0604020202020204" pitchFamily="34" charset="0"/>
            </a:endParaRPr>
          </a:p>
          <a:p>
            <a:pPr marL="751637" lvl="1" indent="-285750">
              <a:lnSpc>
                <a:spcPts val="1325"/>
              </a:lnSpc>
              <a:spcBef>
                <a:spcPts val="611"/>
              </a:spcBef>
              <a:buFont typeface="Wingdings" panose="05000000000000000000" pitchFamily="2" charset="2"/>
              <a:buChar char="§"/>
            </a:pPr>
            <a:r>
              <a:rPr lang="zh-CN" altLang="en-US" sz="1600" dirty="0">
                <a:solidFill>
                  <a:srgbClr val="000000"/>
                </a:solidFill>
                <a:latin typeface="Arial" panose="020B0604020202020204" pitchFamily="34" charset="0"/>
                <a:ea typeface="Times New Roman"/>
                <a:cs typeface="Arial" panose="020B0604020202020204" pitchFamily="34" charset="0"/>
              </a:rPr>
              <a:t>和平與衝突預防</a:t>
            </a:r>
            <a:r>
              <a:rPr lang="en-US" altLang="zh-CN" sz="1600" dirty="0">
                <a:solidFill>
                  <a:srgbClr val="000000"/>
                </a:solidFill>
                <a:latin typeface="Arial" panose="020B0604020202020204" pitchFamily="34" charset="0"/>
                <a:ea typeface="Times New Roman"/>
                <a:cs typeface="Arial" panose="020B0604020202020204" pitchFamily="34" charset="0"/>
              </a:rPr>
              <a:t>/</a:t>
            </a:r>
            <a:r>
              <a:rPr lang="zh-CN" altLang="en-US" sz="1600" dirty="0">
                <a:solidFill>
                  <a:srgbClr val="000000"/>
                </a:solidFill>
                <a:latin typeface="Arial" panose="020B0604020202020204" pitchFamily="34" charset="0"/>
                <a:ea typeface="Times New Roman"/>
                <a:cs typeface="Arial" panose="020B0604020202020204" pitchFamily="34" charset="0"/>
              </a:rPr>
              <a:t>解決</a:t>
            </a:r>
            <a:endParaRPr lang="en-US" altLang="zh-CN" sz="1600" dirty="0">
              <a:solidFill>
                <a:srgbClr val="000000"/>
              </a:solidFill>
              <a:latin typeface="Arial" panose="020B0604020202020204" pitchFamily="34" charset="0"/>
              <a:ea typeface="Times New Roman"/>
              <a:cs typeface="Arial" panose="020B0604020202020204" pitchFamily="34" charset="0"/>
            </a:endParaRPr>
          </a:p>
          <a:p>
            <a:pPr marL="751637" lvl="1" indent="-285750">
              <a:lnSpc>
                <a:spcPts val="1325"/>
              </a:lnSpc>
              <a:spcBef>
                <a:spcPts val="611"/>
              </a:spcBef>
              <a:buFont typeface="Wingdings" panose="05000000000000000000" pitchFamily="2" charset="2"/>
              <a:buChar char="§"/>
            </a:pPr>
            <a:r>
              <a:rPr lang="zh-CN" altLang="en-US" sz="1600" dirty="0">
                <a:solidFill>
                  <a:srgbClr val="000000"/>
                </a:solidFill>
                <a:latin typeface="Arial" panose="020B0604020202020204" pitchFamily="34" charset="0"/>
                <a:ea typeface="Times New Roman"/>
                <a:cs typeface="Arial" panose="020B0604020202020204" pitchFamily="34" charset="0"/>
              </a:rPr>
              <a:t>疾病預防與治療</a:t>
            </a:r>
            <a:r>
              <a:rPr lang="en-US" sz="1600" dirty="0">
                <a:solidFill>
                  <a:srgbClr val="000000"/>
                </a:solidFill>
                <a:latin typeface="Arial" panose="020B0604020202020204" pitchFamily="34" charset="0"/>
                <a:ea typeface="Times New Roman"/>
                <a:cs typeface="Arial" panose="020B0604020202020204" pitchFamily="34" charset="0"/>
              </a:rPr>
              <a:t> </a:t>
            </a:r>
          </a:p>
          <a:p>
            <a:pPr marL="751637" lvl="1" indent="-285750">
              <a:lnSpc>
                <a:spcPts val="1325"/>
              </a:lnSpc>
              <a:spcBef>
                <a:spcPts val="611"/>
              </a:spcBef>
              <a:buFont typeface="Wingdings" panose="05000000000000000000" pitchFamily="2" charset="2"/>
              <a:buChar char="§"/>
            </a:pPr>
            <a:r>
              <a:rPr lang="zh-CN" altLang="en-US" sz="1600" dirty="0">
                <a:solidFill>
                  <a:srgbClr val="000000"/>
                </a:solidFill>
                <a:latin typeface="Arial" panose="020B0604020202020204" pitchFamily="34" charset="0"/>
                <a:ea typeface="Times New Roman"/>
                <a:cs typeface="Arial" panose="020B0604020202020204" pitchFamily="34" charset="0"/>
              </a:rPr>
              <a:t>水與衛生</a:t>
            </a:r>
            <a:endParaRPr lang="en-US" altLang="zh-CN" sz="1600" dirty="0">
              <a:solidFill>
                <a:srgbClr val="000000"/>
              </a:solidFill>
              <a:latin typeface="Arial" panose="020B0604020202020204" pitchFamily="34" charset="0"/>
              <a:ea typeface="Times New Roman"/>
              <a:cs typeface="Arial" panose="020B0604020202020204" pitchFamily="34" charset="0"/>
            </a:endParaRPr>
          </a:p>
          <a:p>
            <a:pPr marL="751637" lvl="1" indent="-285750">
              <a:lnSpc>
                <a:spcPts val="1325"/>
              </a:lnSpc>
              <a:spcBef>
                <a:spcPts val="611"/>
              </a:spcBef>
              <a:buFont typeface="Wingdings" panose="05000000000000000000" pitchFamily="2" charset="2"/>
              <a:buChar char="§"/>
            </a:pPr>
            <a:r>
              <a:rPr lang="zh-CN" altLang="en-US" sz="1600" dirty="0">
                <a:solidFill>
                  <a:srgbClr val="000000"/>
                </a:solidFill>
                <a:latin typeface="Arial" panose="020B0604020202020204" pitchFamily="34" charset="0"/>
                <a:ea typeface="Times New Roman"/>
                <a:cs typeface="Arial" panose="020B0604020202020204" pitchFamily="34" charset="0"/>
              </a:rPr>
              <a:t>母親與兒童健康</a:t>
            </a:r>
            <a:endParaRPr lang="en-US" sz="1600" dirty="0">
              <a:solidFill>
                <a:srgbClr val="000000"/>
              </a:solidFill>
              <a:latin typeface="Arial" panose="020B0604020202020204" pitchFamily="34" charset="0"/>
              <a:ea typeface="Times New Roman"/>
              <a:cs typeface="Arial" panose="020B0604020202020204" pitchFamily="34" charset="0"/>
            </a:endParaRPr>
          </a:p>
          <a:p>
            <a:pPr marL="751637" lvl="1" indent="-285750">
              <a:lnSpc>
                <a:spcPts val="1325"/>
              </a:lnSpc>
              <a:spcBef>
                <a:spcPts val="611"/>
              </a:spcBef>
              <a:buFont typeface="Wingdings" panose="05000000000000000000" pitchFamily="2" charset="2"/>
              <a:buChar char="§"/>
            </a:pPr>
            <a:r>
              <a:rPr lang="zh-CN" altLang="en-US" sz="1600" dirty="0">
                <a:solidFill>
                  <a:srgbClr val="000000"/>
                </a:solidFill>
                <a:latin typeface="Arial" panose="020B0604020202020204" pitchFamily="34" charset="0"/>
                <a:ea typeface="Times New Roman"/>
                <a:cs typeface="Arial" panose="020B0604020202020204" pitchFamily="34" charset="0"/>
              </a:rPr>
              <a:t>基本教育與識字</a:t>
            </a:r>
            <a:r>
              <a:rPr lang="en-US" sz="1600" dirty="0">
                <a:solidFill>
                  <a:srgbClr val="000000"/>
                </a:solidFill>
                <a:latin typeface="Arial" panose="020B0604020202020204" pitchFamily="34" charset="0"/>
                <a:ea typeface="Times New Roman"/>
                <a:cs typeface="Arial" panose="020B0604020202020204" pitchFamily="34" charset="0"/>
              </a:rPr>
              <a:t> </a:t>
            </a:r>
          </a:p>
          <a:p>
            <a:pPr marL="751637" lvl="1" indent="-285750">
              <a:lnSpc>
                <a:spcPts val="1325"/>
              </a:lnSpc>
              <a:spcBef>
                <a:spcPts val="611"/>
              </a:spcBef>
              <a:buFont typeface="Wingdings" panose="05000000000000000000" pitchFamily="2" charset="2"/>
              <a:buChar char="§"/>
            </a:pPr>
            <a:r>
              <a:rPr lang="zh-CN" altLang="en-US" sz="1600" dirty="0">
                <a:solidFill>
                  <a:srgbClr val="000000"/>
                </a:solidFill>
                <a:latin typeface="Arial" panose="020B0604020202020204" pitchFamily="34" charset="0"/>
                <a:ea typeface="Times New Roman"/>
                <a:cs typeface="Arial" panose="020B0604020202020204" pitchFamily="34" charset="0"/>
              </a:rPr>
              <a:t>經濟與社區發展</a:t>
            </a:r>
            <a:r>
              <a:rPr lang="en-US" sz="1600" dirty="0">
                <a:solidFill>
                  <a:srgbClr val="000000"/>
                </a:solidFill>
                <a:latin typeface="Arial" panose="020B0604020202020204" pitchFamily="34" charset="0"/>
                <a:ea typeface="Times New Roman"/>
                <a:cs typeface="Arial" panose="020B0604020202020204" pitchFamily="34" charset="0"/>
              </a:rPr>
              <a:t> </a:t>
            </a:r>
          </a:p>
          <a:p>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  </a:t>
            </a:r>
            <a:r>
              <a:rPr lang="zh-CN" altLang="en-US" sz="1600" dirty="0">
                <a:latin typeface="Arial" panose="020B0604020202020204" pitchFamily="34" charset="0"/>
                <a:cs typeface="Arial" panose="020B0604020202020204" pitchFamily="34" charset="0"/>
              </a:rPr>
              <a:t>基金會的獎助金支援您本地和國際的計畫專案。</a:t>
            </a:r>
            <a:endParaRPr lang="en-US" sz="16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8BAB0936-A299-40F2-A345-9E79BAA43F3C}"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xmlns="" val="2834112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zh-CN" altLang="en-US" sz="1600" b="0" i="0" kern="1200" dirty="0">
                <a:solidFill>
                  <a:schemeClr val="tx1"/>
                </a:solidFill>
                <a:effectLst/>
                <a:latin typeface="+mn-ea"/>
                <a:cs typeface="ヒラギノ角ゴ Pro W3" pitchFamily="-107" charset="-128"/>
              </a:rPr>
              <a:t>地區獎助金資助解決本地及國外社區問題</a:t>
            </a:r>
            <a:r>
              <a:rPr lang="zh-CN" altLang="en-US" sz="1600" dirty="0">
                <a:latin typeface="+mn-ea"/>
                <a:cs typeface="ヒラギノ角ゴ Pro W3" pitchFamily="-107" charset="-128"/>
              </a:rPr>
              <a:t>的短期小</a:t>
            </a:r>
            <a:r>
              <a:rPr lang="zh-CN" altLang="en-US" sz="1600" b="0" i="0" kern="1200" dirty="0">
                <a:solidFill>
                  <a:schemeClr val="tx1"/>
                </a:solidFill>
                <a:effectLst/>
                <a:latin typeface="+mn-ea"/>
                <a:cs typeface="ヒラギノ角ゴ Pro W3" pitchFamily="-107" charset="-128"/>
              </a:rPr>
              <a:t>規模的需求。各個地區自行決定資助哪些活動。</a:t>
            </a:r>
            <a:r>
              <a:rPr lang="en-US" sz="1600" b="0" i="0" kern="1200" dirty="0">
                <a:solidFill>
                  <a:schemeClr val="tx1"/>
                </a:solidFill>
                <a:effectLst/>
                <a:latin typeface="+mn-ea"/>
                <a:cs typeface="ヒラギノ角ゴ Pro W3" pitchFamily="-107" charset="-128"/>
              </a:rPr>
              <a:t> </a:t>
            </a:r>
          </a:p>
          <a:p>
            <a:pPr marL="171450" lvl="0" indent="-171450">
              <a:buFont typeface="Arial" panose="020B0604020202020204" pitchFamily="34" charset="0"/>
              <a:buChar char="•"/>
            </a:pPr>
            <a:endParaRPr lang="en-US" sz="1600" b="0" i="0" kern="1200" dirty="0">
              <a:solidFill>
                <a:schemeClr val="tx1"/>
              </a:solidFill>
              <a:effectLst/>
              <a:latin typeface="+mn-ea"/>
              <a:cs typeface="ヒラギノ角ゴ Pro W3" pitchFamily="-107" charset="-128"/>
            </a:endParaRPr>
          </a:p>
          <a:p>
            <a:pPr marL="171450" lvl="0" indent="-171450">
              <a:buFont typeface="Arial" panose="020B0604020202020204" pitchFamily="34" charset="0"/>
              <a:buChar char="•"/>
            </a:pPr>
            <a:r>
              <a:rPr lang="zh-CN" altLang="en-US" sz="1600" b="0" i="0" kern="1200" dirty="0">
                <a:solidFill>
                  <a:schemeClr val="tx1"/>
                </a:solidFill>
                <a:effectLst/>
                <a:latin typeface="+mn-ea"/>
                <a:cs typeface="ヒラギノ角ゴ Pro W3" pitchFamily="-107" charset="-128"/>
              </a:rPr>
              <a:t>您可利用地區獎助金資助社與地區的各種專案與活</a:t>
            </a:r>
            <a:r>
              <a:rPr lang="zh-CN" altLang="en-US" sz="1600" dirty="0">
                <a:latin typeface="+mn-ea"/>
                <a:cs typeface="ヒラギノ角ゴ Pro W3" pitchFamily="-107" charset="-128"/>
              </a:rPr>
              <a:t>動，其中可包括獎學金及職業訓練團隊等。</a:t>
            </a:r>
            <a:endParaRPr lang="en-US" sz="1600" b="0" i="0" kern="1200" baseline="0" dirty="0">
              <a:solidFill>
                <a:schemeClr val="tx1"/>
              </a:solidFill>
              <a:effectLst/>
              <a:latin typeface="+mn-ea"/>
              <a:cs typeface="ヒラギノ角ゴ Pro W3" pitchFamily="-107" charset="-128"/>
            </a:endParaRPr>
          </a:p>
          <a:p>
            <a:pPr marL="465887" indent="-465887">
              <a:lnSpc>
                <a:spcPts val="1325"/>
              </a:lnSpc>
              <a:spcBef>
                <a:spcPts val="611"/>
              </a:spcBef>
            </a:pPr>
            <a:endParaRPr lang="en-US" sz="1600" dirty="0">
              <a:solidFill>
                <a:srgbClr val="505050"/>
              </a:solidFill>
              <a:latin typeface="Georgia"/>
              <a:ea typeface="Times New Roman"/>
              <a:cs typeface="Times New Roman"/>
            </a:endParaRPr>
          </a:p>
          <a:p>
            <a:pPr marL="174708" indent="-174708">
              <a:spcBef>
                <a:spcPts val="611"/>
              </a:spcBef>
              <a:buFont typeface="Arial" pitchFamily="34" charset="0"/>
              <a:buChar char="•"/>
            </a:pPr>
            <a:r>
              <a:rPr lang="zh-CN" altLang="en-US" sz="1600" dirty="0">
                <a:solidFill>
                  <a:srgbClr val="505050"/>
                </a:solidFill>
                <a:latin typeface="+mn-ea"/>
                <a:cs typeface="Times New Roman"/>
              </a:rPr>
              <a:t>地區獎助金要求最低的限制，提供當地自主決定小規模的活動及服務專案。</a:t>
            </a:r>
            <a:endParaRPr lang="en-US" sz="1600" dirty="0">
              <a:solidFill>
                <a:srgbClr val="000000"/>
              </a:solidFill>
              <a:latin typeface="+mn-ea"/>
              <a:cs typeface="BerkeleyStd-Book"/>
            </a:endParaRPr>
          </a:p>
        </p:txBody>
      </p:sp>
      <p:sp>
        <p:nvSpPr>
          <p:cNvPr id="4" name="Slide Number Placeholder 3"/>
          <p:cNvSpPr>
            <a:spLocks noGrp="1"/>
          </p:cNvSpPr>
          <p:nvPr>
            <p:ph type="sldNum" sz="quarter" idx="10"/>
          </p:nvPr>
        </p:nvSpPr>
        <p:spPr/>
        <p:txBody>
          <a:bodyPr/>
          <a:lstStyle/>
          <a:p>
            <a:fld id="{A3F67FC9-21BB-4726-9E6F-D55351544AA6}"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xmlns="" val="820093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7" indent="-465887">
              <a:lnSpc>
                <a:spcPts val="1325"/>
              </a:lnSpc>
              <a:spcBef>
                <a:spcPts val="611"/>
              </a:spcBef>
            </a:pPr>
            <a:r>
              <a:rPr lang="zh-CN" altLang="en-US" sz="1600" dirty="0">
                <a:solidFill>
                  <a:srgbClr val="505050"/>
                </a:solidFill>
                <a:latin typeface="Arial" panose="020B0604020202020204" pitchFamily="34" charset="0"/>
                <a:ea typeface="Times New Roman"/>
                <a:cs typeface="Arial" panose="020B0604020202020204" pitchFamily="34" charset="0"/>
              </a:rPr>
              <a:t>由地區獎助金資助的活動必須：</a:t>
            </a:r>
            <a:endParaRPr lang="en-US" sz="1600" dirty="0">
              <a:solidFill>
                <a:srgbClr val="505050"/>
              </a:solidFill>
              <a:latin typeface="Arial" panose="020B0604020202020204" pitchFamily="34" charset="0"/>
              <a:ea typeface="Times New Roman"/>
              <a:cs typeface="Arial" panose="020B0604020202020204" pitchFamily="34" charset="0"/>
            </a:endParaRPr>
          </a:p>
          <a:p>
            <a:pPr marL="640594" lvl="1" indent="-174708">
              <a:lnSpc>
                <a:spcPts val="1325"/>
              </a:lnSpc>
              <a:spcBef>
                <a:spcPts val="611"/>
              </a:spcBef>
              <a:buFont typeface="Arial" pitchFamily="34" charset="0"/>
              <a:buChar char="•"/>
            </a:pPr>
            <a:r>
              <a:rPr lang="zh-CN" altLang="en-US" sz="1600" dirty="0">
                <a:solidFill>
                  <a:srgbClr val="505050"/>
                </a:solidFill>
                <a:latin typeface="Arial" panose="020B0604020202020204" pitchFamily="34" charset="0"/>
                <a:ea typeface="Times New Roman"/>
                <a:cs typeface="Arial" panose="020B0604020202020204" pitchFamily="34" charset="0"/>
              </a:rPr>
              <a:t>有扶輪社員的積極參與</a:t>
            </a:r>
            <a:endParaRPr lang="en-US" sz="1600" dirty="0">
              <a:solidFill>
                <a:srgbClr val="505050"/>
              </a:solidFill>
              <a:latin typeface="Arial" panose="020B0604020202020204" pitchFamily="34" charset="0"/>
              <a:ea typeface="Times New Roman"/>
              <a:cs typeface="Arial" panose="020B0604020202020204" pitchFamily="34" charset="0"/>
            </a:endParaRPr>
          </a:p>
          <a:p>
            <a:pPr marL="640594" lvl="1" indent="-174708">
              <a:lnSpc>
                <a:spcPts val="1325"/>
              </a:lnSpc>
              <a:spcBef>
                <a:spcPts val="611"/>
              </a:spcBef>
              <a:buFont typeface="Arial" pitchFamily="34" charset="0"/>
              <a:buChar char="•"/>
            </a:pPr>
            <a:r>
              <a:rPr lang="zh-CN" altLang="en-US" sz="1600" dirty="0">
                <a:solidFill>
                  <a:srgbClr val="505050"/>
                </a:solidFill>
                <a:latin typeface="Arial" panose="020B0604020202020204" pitchFamily="34" charset="0"/>
                <a:ea typeface="Times New Roman"/>
                <a:cs typeface="Arial" panose="020B0604020202020204" pitchFamily="34" charset="0"/>
              </a:rPr>
              <a:t>遵守資金管理準則</a:t>
            </a:r>
            <a:endParaRPr lang="en-US" sz="1600" dirty="0">
              <a:solidFill>
                <a:srgbClr val="505050"/>
              </a:solidFill>
              <a:latin typeface="Arial" panose="020B0604020202020204" pitchFamily="34" charset="0"/>
              <a:ea typeface="Times New Roman"/>
              <a:cs typeface="Arial" panose="020B0604020202020204" pitchFamily="34" charset="0"/>
            </a:endParaRPr>
          </a:p>
          <a:p>
            <a:pPr marL="640594" lvl="1" indent="-174708">
              <a:lnSpc>
                <a:spcPts val="1325"/>
              </a:lnSpc>
              <a:spcBef>
                <a:spcPts val="611"/>
              </a:spcBef>
              <a:buFont typeface="Arial" pitchFamily="34" charset="0"/>
              <a:buChar char="•"/>
            </a:pPr>
            <a:r>
              <a:rPr lang="zh-CN" altLang="en-US" sz="1600" dirty="0">
                <a:solidFill>
                  <a:srgbClr val="505050"/>
                </a:solidFill>
                <a:latin typeface="Arial" panose="020B0604020202020204" pitchFamily="34" charset="0"/>
                <a:ea typeface="Times New Roman"/>
                <a:cs typeface="Arial" panose="020B0604020202020204" pitchFamily="34" charset="0"/>
              </a:rPr>
              <a:t>顯示對不同文化的敏感</a:t>
            </a:r>
            <a:endParaRPr lang="en-US" sz="1600" dirty="0">
              <a:solidFill>
                <a:srgbClr val="505050"/>
              </a:solidFill>
              <a:latin typeface="Arial" panose="020B0604020202020204" pitchFamily="34" charset="0"/>
              <a:ea typeface="Times New Roman"/>
              <a:cs typeface="Arial" panose="020B0604020202020204" pitchFamily="34" charset="0"/>
            </a:endParaRPr>
          </a:p>
          <a:p>
            <a:pPr marL="640594" lvl="1" indent="-174708">
              <a:spcBef>
                <a:spcPts val="611"/>
              </a:spcBef>
              <a:buFont typeface="Arial" pitchFamily="34" charset="0"/>
              <a:buChar char="•"/>
            </a:pPr>
            <a:r>
              <a:rPr lang="zh-CN" altLang="en-US" sz="1600" dirty="0">
                <a:solidFill>
                  <a:srgbClr val="505050"/>
                </a:solidFill>
                <a:latin typeface="Arial" panose="020B0604020202020204" pitchFamily="34" charset="0"/>
                <a:ea typeface="Times New Roman"/>
                <a:cs typeface="Arial" panose="020B0604020202020204" pitchFamily="34" charset="0"/>
              </a:rPr>
              <a:t>必須相符扶輪基金會的使命（但不需與焦點領域）</a:t>
            </a:r>
            <a:r>
              <a:rPr lang="en-US" altLang="zh-CN" sz="1600" dirty="0">
                <a:solidFill>
                  <a:srgbClr val="505050"/>
                </a:solidFill>
                <a:latin typeface="Arial" panose="020B0604020202020204" pitchFamily="34" charset="0"/>
                <a:ea typeface="Times New Roman"/>
                <a:cs typeface="Arial" panose="020B0604020202020204" pitchFamily="34" charset="0"/>
              </a:rPr>
              <a:t/>
            </a:r>
            <a:br>
              <a:rPr lang="en-US" altLang="zh-CN" sz="1600" dirty="0">
                <a:solidFill>
                  <a:srgbClr val="505050"/>
                </a:solidFill>
                <a:latin typeface="Arial" panose="020B0604020202020204" pitchFamily="34" charset="0"/>
                <a:ea typeface="Times New Roman"/>
                <a:cs typeface="Arial" panose="020B0604020202020204" pitchFamily="34" charset="0"/>
              </a:rPr>
            </a:br>
            <a:r>
              <a:rPr lang="en-US" altLang="zh-CN" sz="1600" dirty="0">
                <a:solidFill>
                  <a:srgbClr val="505050"/>
                </a:solidFill>
                <a:latin typeface="Arial" panose="020B0604020202020204" pitchFamily="34" charset="0"/>
                <a:ea typeface="Times New Roman"/>
                <a:cs typeface="Arial" panose="020B0604020202020204" pitchFamily="34" charset="0"/>
              </a:rPr>
              <a:t/>
            </a:r>
            <a:br>
              <a:rPr lang="en-US" altLang="zh-CN" sz="1600" dirty="0">
                <a:solidFill>
                  <a:srgbClr val="505050"/>
                </a:solidFill>
                <a:latin typeface="Arial" panose="020B0604020202020204" pitchFamily="34" charset="0"/>
                <a:ea typeface="Times New Roman"/>
                <a:cs typeface="Arial" panose="020B0604020202020204" pitchFamily="34" charset="0"/>
              </a:rPr>
            </a:br>
            <a:r>
              <a:rPr lang="en-US" altLang="zh-CN" sz="1600" dirty="0">
                <a:solidFill>
                  <a:srgbClr val="505050"/>
                </a:solidFill>
                <a:latin typeface="Arial" panose="020B0604020202020204" pitchFamily="34" charset="0"/>
                <a:ea typeface="Times New Roman"/>
                <a:cs typeface="Arial" panose="020B0604020202020204" pitchFamily="34" charset="0"/>
              </a:rPr>
              <a:t/>
            </a:r>
            <a:br>
              <a:rPr lang="en-US" altLang="zh-CN" sz="1600" dirty="0">
                <a:solidFill>
                  <a:srgbClr val="505050"/>
                </a:solidFill>
                <a:latin typeface="Arial" panose="020B0604020202020204" pitchFamily="34" charset="0"/>
                <a:ea typeface="Times New Roman"/>
                <a:cs typeface="Arial" panose="020B0604020202020204" pitchFamily="34" charset="0"/>
              </a:rPr>
            </a:br>
            <a:r>
              <a:rPr lang="zh-CN" altLang="en-US" sz="1600" b="1" dirty="0">
                <a:solidFill>
                  <a:srgbClr val="505050"/>
                </a:solidFill>
                <a:latin typeface="Arial" panose="020B0604020202020204" pitchFamily="34" charset="0"/>
                <a:cs typeface="Arial" panose="020B0604020202020204" pitchFamily="34" charset="0"/>
              </a:rPr>
              <a:t>提問：以扶輪基金會的使命為指針，您認為有可能執行什麽樣的計畫專案或活動？</a:t>
            </a:r>
            <a:endParaRPr lang="en-US" sz="1600" b="1" dirty="0">
              <a:solidFill>
                <a:srgbClr val="50505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3F67FC9-21BB-4726-9E6F-D55351544AA6}"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xmlns="" val="2131582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60228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60228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602280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cstate="email">
            <a:extLst>
              <a:ext uri="{28A0092B-C50C-407E-A947-70E740481C1C}">
                <a14:useLocalDpi xmlns:a14="http://schemas.microsoft.com/office/drawing/2010/main" xmlns=""/>
              </a:ext>
            </a:extLst>
          </a:blip>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7559999" y="6348456"/>
            <a:ext cx="1318661" cy="338554"/>
          </a:xfrm>
          <a:prstGeom prst="rect">
            <a:avLst/>
          </a:prstGeom>
        </p:spPr>
        <p:txBody>
          <a:bodyPr wrap="square"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b="1" i="0" dirty="0">
                <a:solidFill>
                  <a:schemeClr val="bg1"/>
                </a:solidFill>
                <a:latin typeface="Arial Narrow Bold"/>
                <a:cs typeface="Arial Narrow Bold"/>
              </a:rPr>
              <a:t>2017</a:t>
            </a:r>
          </a:p>
        </p:txBody>
      </p:sp>
    </p:spTree>
    <p:extLst>
      <p:ext uri="{BB962C8B-B14F-4D97-AF65-F5344CB8AC3E}">
        <p14:creationId xmlns:p14="http://schemas.microsoft.com/office/powerpoint/2010/main" xmlns="" val="1040622915"/>
      </p:ext>
    </p:extLst>
  </p:cSld>
  <p:clrMap bg1="lt1" tx1="dk1" bg2="lt2" tx2="dk2" accent1="accent1" accent2="accent2" accent3="accent3" accent4="accent4" accent5="accent5" accent6="accent6" hlink="hlink" folHlink="folHlink"/>
  <p:sldLayoutIdLst>
    <p:sldLayoutId id="2147483709" r:id="rId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cstate="email">
            <a:extLst>
              <a:ext uri="{28A0092B-C50C-407E-A947-70E740481C1C}">
                <a14:useLocalDpi xmlns:a14="http://schemas.microsoft.com/office/drawing/2010/main" xmlns=""/>
              </a:ext>
            </a:extLst>
          </a:blip>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7551035" y="6331969"/>
            <a:ext cx="1318661" cy="338554"/>
          </a:xfrm>
          <a:prstGeom prst="rect">
            <a:avLst/>
          </a:prstGeom>
        </p:spPr>
        <p:txBody>
          <a:bodyPr wrap="square"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b="1" i="0" dirty="0">
                <a:solidFill>
                  <a:srgbClr val="585858"/>
                </a:solidFill>
                <a:latin typeface="Arial Narrow Bold"/>
                <a:cs typeface="Arial Narrow Bold"/>
              </a:rPr>
              <a:t>2017</a:t>
            </a:r>
          </a:p>
        </p:txBody>
      </p:sp>
    </p:spTree>
    <p:extLst>
      <p:ext uri="{BB962C8B-B14F-4D97-AF65-F5344CB8AC3E}">
        <p14:creationId xmlns:p14="http://schemas.microsoft.com/office/powerpoint/2010/main" xmlns="" val="3514436161"/>
      </p:ext>
    </p:extLst>
  </p:cSld>
  <p:clrMap bg1="lt1" tx1="dk1" bg2="lt2" tx2="dk2" accent1="accent1" accent2="accent2" accent3="accent3" accent4="accent4" accent5="accent5" accent6="accent6" hlink="hlink" folHlink="folHlink"/>
  <p:sldLayoutIdLst>
    <p:sldLayoutId id="2147483686" r:id="rId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cstate="email">
            <a:extLst>
              <a:ext uri="{28A0092B-C50C-407E-A947-70E740481C1C}">
                <a14:useLocalDpi xmlns:a14="http://schemas.microsoft.com/office/drawing/2010/main" xmlns=""/>
              </a:ext>
            </a:extLst>
          </a:blip>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703435" y="6420173"/>
            <a:ext cx="1318661" cy="338554"/>
          </a:xfrm>
          <a:prstGeom prst="rect">
            <a:avLst/>
          </a:prstGeom>
        </p:spPr>
        <p:txBody>
          <a:bodyPr wrap="square"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b="1" i="0" dirty="0">
                <a:solidFill>
                  <a:srgbClr val="585858"/>
                </a:solidFill>
                <a:latin typeface="Arial Narrow Bold"/>
                <a:cs typeface="Arial Narrow Bold"/>
              </a:rPr>
              <a:t>2017</a:t>
            </a:r>
          </a:p>
        </p:txBody>
      </p:sp>
    </p:spTree>
    <p:extLst>
      <p:ext uri="{BB962C8B-B14F-4D97-AF65-F5344CB8AC3E}">
        <p14:creationId xmlns:p14="http://schemas.microsoft.com/office/powerpoint/2010/main" xmlns="" val="122273598"/>
      </p:ext>
    </p:extLst>
  </p:cSld>
  <p:clrMap bg1="lt1" tx1="dk1" bg2="lt2" tx2="dk2" accent1="accent1" accent2="accent2" accent3="accent3" accent4="accent4" accent5="accent5" accent6="accent6" hlink="hlink" folHlink="folHlink"/>
  <p:sldLayoutIdLst>
    <p:sldLayoutId id="2147483710" r:id="rId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rgbClr val="585858"/>
          </a:solidFill>
          <a:latin typeface="+mn-lt"/>
          <a:ea typeface="+mn-ea"/>
          <a:cs typeface="+mn-cs"/>
        </a:defRPr>
      </a:lvl1pPr>
      <a:lvl2pPr marL="457200" indent="0" algn="l" defTabSz="457200" rtl="0" eaLnBrk="1" latinLnBrk="0" hangingPunct="1">
        <a:spcBef>
          <a:spcPct val="20000"/>
        </a:spcBef>
        <a:buFont typeface="Arial"/>
        <a:buNone/>
        <a:defRPr sz="2800" kern="1200">
          <a:solidFill>
            <a:srgbClr val="585858"/>
          </a:solidFill>
          <a:latin typeface="+mn-lt"/>
          <a:ea typeface="+mn-ea"/>
          <a:cs typeface="+mn-cs"/>
        </a:defRPr>
      </a:lvl2pPr>
      <a:lvl3pPr marL="914400" indent="0" algn="l" defTabSz="457200" rtl="0" eaLnBrk="1" latinLnBrk="0" hangingPunct="1">
        <a:spcBef>
          <a:spcPct val="20000"/>
        </a:spcBef>
        <a:buFont typeface="Arial"/>
        <a:buNone/>
        <a:defRPr sz="2400" kern="1200">
          <a:solidFill>
            <a:srgbClr val="585858"/>
          </a:solidFill>
          <a:latin typeface="+mn-lt"/>
          <a:ea typeface="+mn-ea"/>
          <a:cs typeface="+mn-cs"/>
        </a:defRPr>
      </a:lvl3pPr>
      <a:lvl4pPr marL="1371600" indent="0" algn="l" defTabSz="457200" rtl="0" eaLnBrk="1" latinLnBrk="0" hangingPunct="1">
        <a:spcBef>
          <a:spcPct val="20000"/>
        </a:spcBef>
        <a:buFont typeface="Arial"/>
        <a:buNone/>
        <a:defRPr sz="2000" kern="1200">
          <a:solidFill>
            <a:srgbClr val="585858"/>
          </a:solidFill>
          <a:latin typeface="+mn-lt"/>
          <a:ea typeface="+mn-ea"/>
          <a:cs typeface="+mn-cs"/>
        </a:defRPr>
      </a:lvl4pPr>
      <a:lvl5pPr marL="1828800" indent="0" algn="l" defTabSz="457200" rtl="0" eaLnBrk="1" latinLnBrk="0" hangingPunct="1">
        <a:spcBef>
          <a:spcPct val="20000"/>
        </a:spcBef>
        <a:buFont typeface="Arial"/>
        <a:buNone/>
        <a:defRPr sz="2000" kern="1200">
          <a:solidFill>
            <a:srgbClr val="5858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contact.center@rotary.org"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88913" y="1697038"/>
            <a:ext cx="4973637" cy="2859196"/>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zh-CN" altLang="en-US" sz="7200" b="1" spc="-150" dirty="0">
                <a:solidFill>
                  <a:srgbClr val="FFFFFF"/>
                </a:solidFill>
                <a:latin typeface="Arial Narrow" pitchFamily="34" charset="0"/>
                <a:cs typeface="Arial Narrow Bold"/>
              </a:rPr>
              <a:t>您的扶輪</a:t>
            </a:r>
            <a:endParaRPr lang="en-US" altLang="zh-CN" sz="7200" b="1" spc="-150" dirty="0">
              <a:solidFill>
                <a:srgbClr val="FFFFFF"/>
              </a:solidFill>
              <a:latin typeface="Arial Narrow" pitchFamily="34" charset="0"/>
              <a:cs typeface="Arial Narrow Bold"/>
            </a:endParaRPr>
          </a:p>
          <a:p>
            <a:pPr algn="l">
              <a:lnSpc>
                <a:spcPct val="80000"/>
              </a:lnSpc>
            </a:pPr>
            <a:r>
              <a:rPr lang="zh-CN" altLang="en-US" sz="7200" b="1" spc="-150" dirty="0">
                <a:solidFill>
                  <a:srgbClr val="FFFFFF"/>
                </a:solidFill>
                <a:latin typeface="Arial Narrow" pitchFamily="34" charset="0"/>
                <a:cs typeface="Arial Narrow Bold"/>
              </a:rPr>
              <a:t>基金會</a:t>
            </a:r>
            <a:endParaRPr lang="en-US" sz="7200" b="1" spc="-150" dirty="0">
              <a:solidFill>
                <a:srgbClr val="FFFFFF"/>
              </a:solidFill>
              <a:latin typeface="Arial Narrow" pitchFamily="34" charset="0"/>
              <a:cs typeface="Arial Narrow Bold"/>
            </a:endParaRPr>
          </a:p>
          <a:p>
            <a:pPr algn="l">
              <a:lnSpc>
                <a:spcPct val="80000"/>
              </a:lnSpc>
            </a:pPr>
            <a:endParaRPr lang="en-US" sz="7200" b="1" spc="-150" dirty="0">
              <a:solidFill>
                <a:srgbClr val="FFFFFF"/>
              </a:solidFill>
              <a:latin typeface="Arial Narrow" pitchFamily="34" charset="0"/>
              <a:cs typeface="Arial Narrow Bold"/>
            </a:endParaRPr>
          </a:p>
        </p:txBody>
      </p:sp>
    </p:spTree>
    <p:extLst>
      <p:ext uri="{BB962C8B-B14F-4D97-AF65-F5344CB8AC3E}">
        <p14:creationId xmlns:p14="http://schemas.microsoft.com/office/powerpoint/2010/main" xmlns="" val="10619193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9108" y="225449"/>
            <a:ext cx="8763917" cy="874849"/>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zh-CN" altLang="en-US" sz="3600" spc="0" dirty="0">
                <a:solidFill>
                  <a:prstClr val="white"/>
                </a:solidFill>
              </a:rPr>
              <a:t>全球獎助金的特徵</a:t>
            </a:r>
            <a:endParaRPr lang="en-US" sz="3600" spc="0" dirty="0">
              <a:solidFill>
                <a:prstClr val="white"/>
              </a:solidFill>
            </a:endParaRPr>
          </a:p>
        </p:txBody>
      </p:sp>
      <p:sp>
        <p:nvSpPr>
          <p:cNvPr id="10" name="TextBox 9"/>
          <p:cNvSpPr txBox="1"/>
          <p:nvPr/>
        </p:nvSpPr>
        <p:spPr>
          <a:xfrm>
            <a:off x="501690" y="1778233"/>
            <a:ext cx="3763492" cy="835200"/>
          </a:xfrm>
          <a:prstGeom prst="rect">
            <a:avLst/>
          </a:prstGeom>
          <a:solidFill>
            <a:srgbClr val="01B4E7"/>
          </a:solidFill>
        </p:spPr>
        <p:style>
          <a:lnRef idx="0">
            <a:scrgbClr r="0" g="0" b="0"/>
          </a:lnRef>
          <a:fillRef idx="0">
            <a:scrgbClr r="0" g="0" b="0"/>
          </a:fillRef>
          <a:effectRef idx="0">
            <a:scrgbClr r="0" g="0" b="0"/>
          </a:effectRef>
          <a:fontRef idx="minor">
            <a:schemeClr val="lt1"/>
          </a:fontRef>
        </p:style>
        <p:txBody>
          <a:bodyPr spcFirstLastPara="0" vert="horz" wrap="square" lIns="206248" tIns="117856" rIns="206248" bIns="117856" numCol="1" spcCol="1270" anchor="ctr" anchorCtr="0">
            <a:noAutofit/>
          </a:bodyPr>
          <a:lstStyle/>
          <a:p>
            <a:pPr lvl="0" algn="ctr" defTabSz="1289050">
              <a:lnSpc>
                <a:spcPct val="90000"/>
              </a:lnSpc>
              <a:spcBef>
                <a:spcPct val="0"/>
              </a:spcBef>
              <a:spcAft>
                <a:spcPct val="35000"/>
              </a:spcAft>
            </a:pPr>
            <a:r>
              <a:rPr lang="zh-CN" altLang="en-US" sz="3200" kern="1200" dirty="0">
                <a:latin typeface="Georgia" panose="02040502050405020303" pitchFamily="18" charset="0"/>
              </a:rPr>
              <a:t>全球獎助金：</a:t>
            </a:r>
            <a:endParaRPr lang="en-US" sz="3200" kern="1200" dirty="0">
              <a:latin typeface="Georgia" panose="02040502050405020303" pitchFamily="18" charset="0"/>
            </a:endParaRPr>
          </a:p>
        </p:txBody>
      </p:sp>
      <p:sp>
        <p:nvSpPr>
          <p:cNvPr id="8" name="TextBox 7"/>
          <p:cNvSpPr txBox="1"/>
          <p:nvPr/>
        </p:nvSpPr>
        <p:spPr>
          <a:xfrm>
            <a:off x="4571066" y="1784816"/>
            <a:ext cx="4041735" cy="3539430"/>
          </a:xfrm>
          <a:prstGeom prst="rect">
            <a:avLst/>
          </a:prstGeom>
          <a:solidFill>
            <a:schemeClr val="bg1">
              <a:lumMod val="85000"/>
            </a:schemeClr>
          </a:solidFill>
        </p:spPr>
        <p:txBody>
          <a:bodyPr wrap="square" rtlCol="0">
            <a:spAutoFit/>
          </a:bodyPr>
          <a:lstStyle/>
          <a:p>
            <a:pPr marL="457200" indent="-457200">
              <a:buFont typeface="Arial" panose="020B0604020202020204" pitchFamily="34" charset="0"/>
              <a:buChar char="•"/>
            </a:pPr>
            <a:r>
              <a:rPr lang="zh-CN" altLang="en-US" sz="3200" dirty="0">
                <a:solidFill>
                  <a:srgbClr val="58585A"/>
                </a:solidFill>
                <a:latin typeface="Georgia" panose="02040502050405020303" pitchFamily="18" charset="0"/>
              </a:rPr>
              <a:t>大規模的長期性計劃</a:t>
            </a:r>
            <a:endParaRPr lang="en-US" sz="3200" dirty="0">
              <a:solidFill>
                <a:srgbClr val="58585A"/>
              </a:solidFill>
              <a:latin typeface="Georgia" panose="02040502050405020303" pitchFamily="18" charset="0"/>
            </a:endParaRPr>
          </a:p>
          <a:p>
            <a:pPr marL="457200" indent="-457200">
              <a:buFont typeface="Arial" panose="020B0604020202020204" pitchFamily="34" charset="0"/>
              <a:buChar char="•"/>
            </a:pPr>
            <a:r>
              <a:rPr lang="zh-CN" altLang="en-US" sz="3200" dirty="0">
                <a:solidFill>
                  <a:srgbClr val="58585A"/>
                </a:solidFill>
                <a:latin typeface="Georgia" panose="02040502050405020303" pitchFamily="18" charset="0"/>
              </a:rPr>
              <a:t>有持續性並可測量成效</a:t>
            </a:r>
            <a:endParaRPr lang="en-US" sz="3200" dirty="0">
              <a:solidFill>
                <a:srgbClr val="58585A"/>
              </a:solidFill>
              <a:latin typeface="Georgia" panose="02040502050405020303" pitchFamily="18" charset="0"/>
            </a:endParaRPr>
          </a:p>
          <a:p>
            <a:pPr marL="457200" indent="-457200">
              <a:buFont typeface="Arial" panose="020B0604020202020204" pitchFamily="34" charset="0"/>
              <a:buChar char="•"/>
            </a:pPr>
            <a:r>
              <a:rPr lang="zh-CN" altLang="en-US" sz="3200" dirty="0">
                <a:solidFill>
                  <a:srgbClr val="58585A"/>
                </a:solidFill>
                <a:latin typeface="Georgia" panose="02040502050405020303" pitchFamily="18" charset="0"/>
              </a:rPr>
              <a:t>符合焦點領域</a:t>
            </a:r>
            <a:endParaRPr lang="en-US" sz="3200" dirty="0">
              <a:solidFill>
                <a:srgbClr val="58585A"/>
              </a:solidFill>
              <a:latin typeface="Georgia" panose="02040502050405020303" pitchFamily="18" charset="0"/>
            </a:endParaRPr>
          </a:p>
          <a:p>
            <a:pPr marL="457200" indent="-457200">
              <a:buFont typeface="Arial" panose="020B0604020202020204" pitchFamily="34" charset="0"/>
              <a:buChar char="•"/>
            </a:pPr>
            <a:r>
              <a:rPr lang="zh-CN" altLang="en-US" sz="3200" dirty="0">
                <a:solidFill>
                  <a:srgbClr val="58585A"/>
                </a:solidFill>
                <a:latin typeface="Georgia" panose="02040502050405020303" pitchFamily="18" charset="0"/>
              </a:rPr>
              <a:t>須有國際贊助者</a:t>
            </a:r>
            <a:endParaRPr lang="en-US" sz="3200" dirty="0">
              <a:solidFill>
                <a:srgbClr val="58585A"/>
              </a:solidFill>
              <a:latin typeface="Georgia" panose="02040502050405020303" pitchFamily="18" charset="0"/>
            </a:endParaRPr>
          </a:p>
          <a:p>
            <a:pPr marL="457200" indent="-457200">
              <a:buFont typeface="Arial" panose="020B0604020202020204" pitchFamily="34" charset="0"/>
              <a:buChar char="•"/>
            </a:pPr>
            <a:endParaRPr lang="en-US" sz="3200" dirty="0">
              <a:solidFill>
                <a:srgbClr val="585858"/>
              </a:solidFill>
              <a:latin typeface="Georgia" panose="02040502050405020303" pitchFamily="18" charset="0"/>
            </a:endParaRPr>
          </a:p>
        </p:txBody>
      </p:sp>
    </p:spTree>
    <p:extLst>
      <p:ext uri="{BB962C8B-B14F-4D97-AF65-F5344CB8AC3E}">
        <p14:creationId xmlns:p14="http://schemas.microsoft.com/office/powerpoint/2010/main" xmlns="" val="21681357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9108" y="225449"/>
            <a:ext cx="8763917" cy="874849"/>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zh-CN" altLang="en-US" sz="3600" spc="0" dirty="0">
                <a:solidFill>
                  <a:prstClr val="white"/>
                </a:solidFill>
              </a:rPr>
              <a:t>建立有持續性的計畫專案</a:t>
            </a:r>
            <a:endParaRPr lang="en-US" sz="3600" spc="0" dirty="0">
              <a:solidFill>
                <a:prstClr val="white"/>
              </a:solidFill>
            </a:endParaRPr>
          </a:p>
        </p:txBody>
      </p:sp>
      <p:pic>
        <p:nvPicPr>
          <p:cNvPr id="5" name="Picture 4"/>
          <p:cNvPicPr>
            <a:picLocks noChangeAspect="1"/>
          </p:cNvPicPr>
          <p:nvPr/>
        </p:nvPicPr>
        <p:blipFill>
          <a:blip r:embed="rId3"/>
          <a:stretch>
            <a:fillRect/>
          </a:stretch>
        </p:blipFill>
        <p:spPr>
          <a:xfrm>
            <a:off x="1911628" y="1358783"/>
            <a:ext cx="4288650" cy="5550017"/>
          </a:xfrm>
          <a:prstGeom prst="rect">
            <a:avLst/>
          </a:prstGeom>
        </p:spPr>
      </p:pic>
    </p:spTree>
    <p:extLst>
      <p:ext uri="{BB962C8B-B14F-4D97-AF65-F5344CB8AC3E}">
        <p14:creationId xmlns:p14="http://schemas.microsoft.com/office/powerpoint/2010/main" xmlns="" val="24756469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717206" y="1518469"/>
            <a:ext cx="7318429"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r>
              <a:rPr lang="zh-CN" altLang="en-US" sz="2600" dirty="0">
                <a:solidFill>
                  <a:srgbClr val="585858"/>
                </a:solidFill>
                <a:latin typeface="Georgia"/>
                <a:cs typeface="Georgia"/>
              </a:rPr>
              <a:t>研究所層級</a:t>
            </a:r>
            <a:endParaRPr lang="en-US" altLang="zh-CN" sz="2600" dirty="0">
              <a:solidFill>
                <a:srgbClr val="585858"/>
              </a:solidFill>
              <a:latin typeface="Georgia"/>
              <a:cs typeface="Georgia"/>
            </a:endParaRPr>
          </a:p>
          <a:p>
            <a:pPr>
              <a:spcAft>
                <a:spcPts val="600"/>
              </a:spcAft>
            </a:pPr>
            <a:r>
              <a:rPr lang="en-US" sz="2600" dirty="0">
                <a:solidFill>
                  <a:srgbClr val="585858"/>
                </a:solidFill>
                <a:latin typeface="Georgia"/>
                <a:cs typeface="Georgia"/>
              </a:rPr>
              <a:t>1-4 </a:t>
            </a:r>
            <a:r>
              <a:rPr lang="zh-CN" altLang="en-US" sz="2600" dirty="0">
                <a:solidFill>
                  <a:srgbClr val="585858"/>
                </a:solidFill>
                <a:latin typeface="Georgia"/>
                <a:cs typeface="Georgia"/>
              </a:rPr>
              <a:t>學年的研讀機會</a:t>
            </a:r>
            <a:endParaRPr lang="en-US" altLang="zh-CN" sz="2600" dirty="0">
              <a:solidFill>
                <a:srgbClr val="585858"/>
              </a:solidFill>
              <a:latin typeface="Georgia"/>
              <a:cs typeface="Georgia"/>
            </a:endParaRPr>
          </a:p>
          <a:p>
            <a:pPr>
              <a:spcAft>
                <a:spcPts val="600"/>
              </a:spcAft>
            </a:pPr>
            <a:r>
              <a:rPr lang="zh-CN" altLang="en-US" sz="2600" dirty="0">
                <a:solidFill>
                  <a:srgbClr val="585858"/>
                </a:solidFill>
                <a:latin typeface="Georgia"/>
                <a:cs typeface="Georgia"/>
              </a:rPr>
              <a:t>選擇與下列深具關係的焦點領域：</a:t>
            </a:r>
            <a:r>
              <a:rPr lang="en-US" sz="2600" dirty="0">
                <a:solidFill>
                  <a:srgbClr val="585858"/>
                </a:solidFill>
                <a:latin typeface="Georgia"/>
                <a:cs typeface="Georgia"/>
              </a:rPr>
              <a:t> </a:t>
            </a:r>
          </a:p>
          <a:p>
            <a:pPr lvl="1">
              <a:spcAft>
                <a:spcPts val="600"/>
              </a:spcAft>
              <a:buFont typeface="Courier New" pitchFamily="49" charset="0"/>
              <a:buChar char="o"/>
            </a:pPr>
            <a:r>
              <a:rPr lang="zh-CN" altLang="en-US" sz="2200" dirty="0">
                <a:solidFill>
                  <a:srgbClr val="585858"/>
                </a:solidFill>
                <a:latin typeface="Georgia"/>
                <a:cs typeface="Georgia"/>
              </a:rPr>
              <a:t>先前的工作、志工及學術經驗</a:t>
            </a:r>
            <a:endParaRPr lang="en-US" altLang="zh-CN" sz="2200" dirty="0">
              <a:solidFill>
                <a:srgbClr val="585858"/>
              </a:solidFill>
              <a:latin typeface="Georgia"/>
              <a:cs typeface="Georgia"/>
            </a:endParaRPr>
          </a:p>
          <a:p>
            <a:pPr lvl="1">
              <a:spcAft>
                <a:spcPts val="600"/>
              </a:spcAft>
              <a:buFont typeface="Courier New" pitchFamily="49" charset="0"/>
              <a:buChar char="o"/>
            </a:pPr>
            <a:r>
              <a:rPr lang="zh-CN" altLang="en-US" sz="2200" dirty="0">
                <a:solidFill>
                  <a:srgbClr val="585858"/>
                </a:solidFill>
                <a:latin typeface="Georgia"/>
                <a:cs typeface="Georgia"/>
              </a:rPr>
              <a:t>專攻課程</a:t>
            </a:r>
            <a:endParaRPr lang="en-US" altLang="zh-CN" sz="2200" dirty="0">
              <a:solidFill>
                <a:srgbClr val="585858"/>
              </a:solidFill>
              <a:latin typeface="Georgia"/>
              <a:cs typeface="Georgia"/>
            </a:endParaRPr>
          </a:p>
          <a:p>
            <a:pPr lvl="1">
              <a:spcAft>
                <a:spcPts val="600"/>
              </a:spcAft>
              <a:buFont typeface="Courier New" pitchFamily="49" charset="0"/>
              <a:buChar char="o"/>
            </a:pPr>
            <a:r>
              <a:rPr lang="zh-CN" altLang="en-US" sz="2200" dirty="0">
                <a:solidFill>
                  <a:srgbClr val="585858"/>
                </a:solidFill>
                <a:latin typeface="Georgia"/>
                <a:cs typeface="Georgia"/>
              </a:rPr>
              <a:t>未來的職業計畫</a:t>
            </a:r>
            <a:r>
              <a:rPr lang="en-US" sz="2200" dirty="0">
                <a:solidFill>
                  <a:srgbClr val="585858"/>
                </a:solidFill>
                <a:latin typeface="Georgia"/>
                <a:cs typeface="Georgia"/>
              </a:rPr>
              <a:t> </a:t>
            </a:r>
            <a:r>
              <a:rPr lang="zh-CN" altLang="en-US" sz="2200" dirty="0">
                <a:solidFill>
                  <a:srgbClr val="585858"/>
                </a:solidFill>
                <a:latin typeface="Georgia"/>
                <a:cs typeface="Georgia"/>
              </a:rPr>
              <a:t>（中期及長期）</a:t>
            </a:r>
            <a:endParaRPr lang="en-US" sz="2200" dirty="0">
              <a:solidFill>
                <a:srgbClr val="585858"/>
              </a:solidFill>
              <a:latin typeface="Georgia"/>
              <a:cs typeface="Georgia"/>
            </a:endParaRPr>
          </a:p>
          <a:p>
            <a:pPr>
              <a:spcAft>
                <a:spcPts val="600"/>
              </a:spcAft>
            </a:pPr>
            <a:r>
              <a:rPr lang="zh-CN" altLang="en-US" sz="2600" dirty="0">
                <a:solidFill>
                  <a:srgbClr val="585858"/>
                </a:solidFill>
                <a:latin typeface="Georgia"/>
                <a:cs typeface="Georgia"/>
              </a:rPr>
              <a:t>地主和國際贊助者</a:t>
            </a:r>
            <a:r>
              <a:rPr lang="en-US" sz="2600" dirty="0">
                <a:solidFill>
                  <a:srgbClr val="585858"/>
                </a:solidFill>
                <a:latin typeface="Georgia"/>
                <a:cs typeface="Georgia"/>
              </a:rPr>
              <a:t> </a:t>
            </a:r>
          </a:p>
          <a:p>
            <a:pPr>
              <a:spcAft>
                <a:spcPts val="600"/>
              </a:spcAft>
            </a:pPr>
            <a:r>
              <a:rPr lang="zh-CN" altLang="en-US" sz="2600" dirty="0">
                <a:solidFill>
                  <a:srgbClr val="585858"/>
                </a:solidFill>
                <a:latin typeface="Georgia"/>
                <a:cs typeface="Georgia"/>
              </a:rPr>
              <a:t>至少</a:t>
            </a:r>
            <a:r>
              <a:rPr lang="en-US" sz="2600" dirty="0">
                <a:solidFill>
                  <a:srgbClr val="585858"/>
                </a:solidFill>
                <a:latin typeface="Georgia"/>
                <a:cs typeface="Georgia"/>
              </a:rPr>
              <a:t>30,000</a:t>
            </a:r>
            <a:r>
              <a:rPr lang="zh-CN" altLang="en-US" sz="2600" dirty="0">
                <a:solidFill>
                  <a:srgbClr val="585858"/>
                </a:solidFill>
                <a:latin typeface="Georgia"/>
                <a:cs typeface="Georgia"/>
              </a:rPr>
              <a:t>美元的專案預算</a:t>
            </a:r>
            <a:endParaRPr lang="en-US" sz="2600" dirty="0">
              <a:solidFill>
                <a:srgbClr val="585858"/>
              </a:solidFill>
              <a:latin typeface="Georgia"/>
              <a:cs typeface="Georgia"/>
            </a:endParaRPr>
          </a:p>
        </p:txBody>
      </p:sp>
      <p:sp>
        <p:nvSpPr>
          <p:cNvPr id="4" name="Title 1"/>
          <p:cNvSpPr txBox="1">
            <a:spLocks/>
          </p:cNvSpPr>
          <p:nvPr/>
        </p:nvSpPr>
        <p:spPr>
          <a:xfrm>
            <a:off x="189108" y="225449"/>
            <a:ext cx="8763917" cy="874849"/>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zh-CN" altLang="en-US" sz="3600" spc="0" dirty="0">
                <a:solidFill>
                  <a:prstClr val="white"/>
                </a:solidFill>
              </a:rPr>
              <a:t>全球獎助金資助的獎學金</a:t>
            </a:r>
            <a:endParaRPr lang="en-US" sz="3600" spc="0" dirty="0">
              <a:solidFill>
                <a:prstClr val="white"/>
              </a:solidFill>
            </a:endParaRPr>
          </a:p>
        </p:txBody>
      </p:sp>
    </p:spTree>
    <p:extLst>
      <p:ext uri="{BB962C8B-B14F-4D97-AF65-F5344CB8AC3E}">
        <p14:creationId xmlns:p14="http://schemas.microsoft.com/office/powerpoint/2010/main" xmlns="" val="18852703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01797" y="1551855"/>
            <a:ext cx="8151586" cy="430399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600"/>
              </a:spcAft>
              <a:buFont typeface="Arial"/>
              <a:buNone/>
            </a:pPr>
            <a:r>
              <a:rPr lang="zh-CN" altLang="en-US" sz="2600" dirty="0">
                <a:solidFill>
                  <a:srgbClr val="585858"/>
                </a:solidFill>
                <a:latin typeface="Georgia"/>
                <a:cs typeface="Georgia"/>
              </a:rPr>
              <a:t>具有下列彈性：</a:t>
            </a:r>
            <a:endParaRPr lang="en-US" sz="2600" dirty="0">
              <a:solidFill>
                <a:srgbClr val="585858"/>
              </a:solidFill>
              <a:latin typeface="Georgia"/>
              <a:cs typeface="Georgia"/>
            </a:endParaRPr>
          </a:p>
          <a:p>
            <a:pPr lvl="1">
              <a:spcAft>
                <a:spcPts val="600"/>
              </a:spcAft>
              <a:buFont typeface="Arial" pitchFamily="34" charset="0"/>
              <a:buChar char="•"/>
            </a:pPr>
            <a:r>
              <a:rPr lang="zh-CN" altLang="en-US" sz="2600" dirty="0">
                <a:solidFill>
                  <a:srgbClr val="585858"/>
                </a:solidFill>
                <a:latin typeface="Georgia"/>
                <a:cs typeface="Georgia"/>
              </a:rPr>
              <a:t>進修及研讀層次（高中、大專院校、研究所或證書課程）</a:t>
            </a:r>
            <a:endParaRPr lang="en-US" sz="2600" dirty="0">
              <a:solidFill>
                <a:srgbClr val="585858"/>
              </a:solidFill>
              <a:latin typeface="Georgia"/>
              <a:cs typeface="Georgia"/>
            </a:endParaRPr>
          </a:p>
          <a:p>
            <a:pPr lvl="1">
              <a:spcAft>
                <a:spcPts val="600"/>
              </a:spcAft>
              <a:buFont typeface="Arial" pitchFamily="34" charset="0"/>
              <a:buChar char="•"/>
            </a:pPr>
            <a:r>
              <a:rPr lang="zh-CN" altLang="en-US" sz="2600" dirty="0">
                <a:solidFill>
                  <a:srgbClr val="585858"/>
                </a:solidFill>
                <a:latin typeface="Georgia"/>
                <a:cs typeface="Georgia"/>
              </a:rPr>
              <a:t>地點（當地或國外）</a:t>
            </a:r>
            <a:r>
              <a:rPr lang="en-US" sz="2600" dirty="0">
                <a:solidFill>
                  <a:srgbClr val="585858"/>
                </a:solidFill>
                <a:latin typeface="Georgia"/>
                <a:cs typeface="Georgia"/>
              </a:rPr>
              <a:t> </a:t>
            </a:r>
          </a:p>
          <a:p>
            <a:pPr lvl="1">
              <a:spcAft>
                <a:spcPts val="600"/>
              </a:spcAft>
              <a:buFont typeface="Arial" pitchFamily="34" charset="0"/>
              <a:buChar char="•"/>
            </a:pPr>
            <a:r>
              <a:rPr lang="zh-CN" altLang="en-US" sz="2600" dirty="0">
                <a:solidFill>
                  <a:srgbClr val="585858"/>
                </a:solidFill>
                <a:latin typeface="Georgia"/>
                <a:cs typeface="Georgia"/>
              </a:rPr>
              <a:t>期間的長短</a:t>
            </a:r>
            <a:endParaRPr lang="en-US" sz="2600" dirty="0">
              <a:solidFill>
                <a:srgbClr val="585858"/>
              </a:solidFill>
              <a:latin typeface="Georgia"/>
              <a:cs typeface="Georgia"/>
            </a:endParaRPr>
          </a:p>
          <a:p>
            <a:pPr lvl="1">
              <a:spcAft>
                <a:spcPts val="600"/>
              </a:spcAft>
              <a:buFont typeface="Arial" pitchFamily="34" charset="0"/>
              <a:buChar char="•"/>
            </a:pPr>
            <a:r>
              <a:rPr lang="zh-CN" altLang="en-US" sz="2600" dirty="0">
                <a:solidFill>
                  <a:srgbClr val="585858"/>
                </a:solidFill>
                <a:latin typeface="Georgia"/>
                <a:cs typeface="Georgia"/>
              </a:rPr>
              <a:t>攻讀或進修領域</a:t>
            </a:r>
            <a:endParaRPr lang="en-US" sz="2600" dirty="0">
              <a:solidFill>
                <a:srgbClr val="585858"/>
              </a:solidFill>
              <a:latin typeface="Georgia"/>
              <a:cs typeface="Georgia"/>
            </a:endParaRPr>
          </a:p>
          <a:p>
            <a:pPr lvl="1">
              <a:spcAft>
                <a:spcPts val="600"/>
              </a:spcAft>
              <a:buFont typeface="Arial" pitchFamily="34" charset="0"/>
              <a:buChar char="•"/>
            </a:pPr>
            <a:r>
              <a:rPr lang="zh-CN" altLang="en-US" sz="2600" dirty="0">
                <a:solidFill>
                  <a:srgbClr val="585858"/>
                </a:solidFill>
                <a:latin typeface="Georgia"/>
                <a:cs typeface="Georgia"/>
              </a:rPr>
              <a:t>費用</a:t>
            </a:r>
            <a:endParaRPr lang="en-US" sz="2600" dirty="0">
              <a:solidFill>
                <a:srgbClr val="585858"/>
              </a:solidFill>
              <a:latin typeface="Georgia"/>
              <a:cs typeface="Georgia"/>
            </a:endParaRPr>
          </a:p>
          <a:p>
            <a:pPr marL="0" indent="0">
              <a:spcAft>
                <a:spcPts val="600"/>
              </a:spcAft>
              <a:buFont typeface="Arial"/>
              <a:buNone/>
            </a:pPr>
            <a:r>
              <a:rPr lang="zh-CN" altLang="en-US" sz="2600" dirty="0">
                <a:solidFill>
                  <a:srgbClr val="585858"/>
                </a:solidFill>
                <a:latin typeface="Georgia"/>
                <a:cs typeface="Georgia"/>
              </a:rPr>
              <a:t>由地區管理</a:t>
            </a:r>
            <a:endParaRPr lang="en-US" sz="2600" dirty="0">
              <a:solidFill>
                <a:srgbClr val="585858"/>
              </a:solidFill>
              <a:latin typeface="Georgia"/>
              <a:cs typeface="Georgia"/>
            </a:endParaRPr>
          </a:p>
        </p:txBody>
      </p:sp>
      <p:sp>
        <p:nvSpPr>
          <p:cNvPr id="4" name="Title 1"/>
          <p:cNvSpPr txBox="1">
            <a:spLocks/>
          </p:cNvSpPr>
          <p:nvPr/>
        </p:nvSpPr>
        <p:spPr>
          <a:xfrm>
            <a:off x="189108" y="225449"/>
            <a:ext cx="8763917" cy="874849"/>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zh-CN" altLang="en-US" sz="3600" spc="0" dirty="0">
                <a:solidFill>
                  <a:prstClr val="white"/>
                </a:solidFill>
              </a:rPr>
              <a:t>地區獎助金資助的獎學金</a:t>
            </a:r>
            <a:endParaRPr lang="en-US" sz="3600" spc="0" dirty="0">
              <a:solidFill>
                <a:prstClr val="white"/>
              </a:solidFill>
            </a:endParaRPr>
          </a:p>
        </p:txBody>
      </p:sp>
      <p:pic>
        <p:nvPicPr>
          <p:cNvPr id="5" name="Picture 4"/>
          <p:cNvPicPr>
            <a:picLocks noChangeAspect="1"/>
          </p:cNvPicPr>
          <p:nvPr/>
        </p:nvPicPr>
        <p:blipFill>
          <a:blip r:embed="rId3"/>
          <a:stretch>
            <a:fillRect/>
          </a:stretch>
        </p:blipFill>
        <p:spPr>
          <a:xfrm>
            <a:off x="5681272" y="3547369"/>
            <a:ext cx="3462728" cy="2308485"/>
          </a:xfrm>
          <a:prstGeom prst="rect">
            <a:avLst/>
          </a:prstGeom>
          <a:ln w="3175">
            <a:noFill/>
          </a:ln>
        </p:spPr>
      </p:pic>
    </p:spTree>
    <p:extLst>
      <p:ext uri="{BB962C8B-B14F-4D97-AF65-F5344CB8AC3E}">
        <p14:creationId xmlns:p14="http://schemas.microsoft.com/office/powerpoint/2010/main" xmlns="" val="27673335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396178" y="1546898"/>
            <a:ext cx="8491121"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2400" dirty="0">
              <a:solidFill>
                <a:srgbClr val="585858"/>
              </a:solidFill>
              <a:latin typeface="Georgia"/>
              <a:cs typeface="Georgia"/>
            </a:endParaRPr>
          </a:p>
        </p:txBody>
      </p:sp>
      <p:sp>
        <p:nvSpPr>
          <p:cNvPr id="4" name="Title 1"/>
          <p:cNvSpPr txBox="1">
            <a:spLocks/>
          </p:cNvSpPr>
          <p:nvPr/>
        </p:nvSpPr>
        <p:spPr>
          <a:xfrm>
            <a:off x="396179" y="225449"/>
            <a:ext cx="8556846" cy="874849"/>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zh-CN" altLang="en-US" sz="3600" spc="0" dirty="0">
                <a:solidFill>
                  <a:prstClr val="white"/>
                </a:solidFill>
              </a:rPr>
              <a:t>職業訓練團隊</a:t>
            </a:r>
            <a:endParaRPr lang="en-US" sz="3600" spc="0" dirty="0">
              <a:solidFill>
                <a:prstClr val="white"/>
              </a:solidFill>
            </a:endParaRPr>
          </a:p>
        </p:txBody>
      </p:sp>
      <p:sp>
        <p:nvSpPr>
          <p:cNvPr id="2" name="Rectangle 1"/>
          <p:cNvSpPr/>
          <p:nvPr/>
        </p:nvSpPr>
        <p:spPr>
          <a:xfrm>
            <a:off x="396179" y="1546898"/>
            <a:ext cx="7421732" cy="2588401"/>
          </a:xfrm>
          <a:prstGeom prst="rect">
            <a:avLst/>
          </a:prstGeom>
        </p:spPr>
        <p:txBody>
          <a:bodyPr wrap="square">
            <a:spAutoFit/>
          </a:bodyPr>
          <a:lstStyle/>
          <a:p>
            <a:pPr defTabSz="914400" eaLnBrk="0" fontAlgn="base" hangingPunct="0">
              <a:spcBef>
                <a:spcPct val="20000"/>
              </a:spcBef>
              <a:spcAft>
                <a:spcPts val="600"/>
              </a:spcAft>
              <a:buSzPct val="90000"/>
            </a:pPr>
            <a:r>
              <a:rPr lang="zh-CN" altLang="en-US" sz="3200" kern="0" dirty="0">
                <a:solidFill>
                  <a:srgbClr val="585858"/>
                </a:solidFill>
                <a:latin typeface="Georgia" pitchFamily="18" charset="0"/>
                <a:ea typeface="MS PGothic"/>
              </a:rPr>
              <a:t>專業人士組成的團隊</a:t>
            </a:r>
            <a:r>
              <a:rPr lang="en-US" altLang="zh-CN" sz="3200" kern="0" dirty="0">
                <a:solidFill>
                  <a:srgbClr val="585858"/>
                </a:solidFill>
                <a:latin typeface="Georgia" pitchFamily="18" charset="0"/>
                <a:ea typeface="MS PGothic"/>
              </a:rPr>
              <a:t>:</a:t>
            </a:r>
            <a:endParaRPr lang="en-US" sz="3200" kern="0" dirty="0">
              <a:solidFill>
                <a:srgbClr val="585858"/>
              </a:solidFill>
              <a:latin typeface="Georgia" pitchFamily="18" charset="0"/>
              <a:ea typeface="MS PGothic"/>
            </a:endParaRPr>
          </a:p>
          <a:p>
            <a:pPr marL="914400" lvl="1" indent="-457200" defTabSz="914400" eaLnBrk="0" fontAlgn="base" hangingPunct="0">
              <a:spcBef>
                <a:spcPct val="20000"/>
              </a:spcBef>
              <a:spcAft>
                <a:spcPts val="600"/>
              </a:spcAft>
              <a:buSzPct val="90000"/>
              <a:buFont typeface="Arial" pitchFamily="34" charset="0"/>
              <a:buChar char="•"/>
            </a:pPr>
            <a:r>
              <a:rPr lang="zh-CN" altLang="en-US" sz="3200" kern="0" dirty="0">
                <a:solidFill>
                  <a:srgbClr val="585858"/>
                </a:solidFill>
                <a:latin typeface="Georgia" pitchFamily="18" charset="0"/>
                <a:ea typeface="MS PGothic"/>
              </a:rPr>
              <a:t>學習與團員相關的職業</a:t>
            </a:r>
            <a:endParaRPr lang="en-US" sz="3200" kern="0" dirty="0">
              <a:solidFill>
                <a:srgbClr val="585858"/>
              </a:solidFill>
              <a:latin typeface="Georgia" pitchFamily="18" charset="0"/>
              <a:ea typeface="MS PGothic"/>
            </a:endParaRPr>
          </a:p>
          <a:p>
            <a:pPr marL="914400" lvl="1" indent="-457200" defTabSz="914400" eaLnBrk="0" fontAlgn="base" hangingPunct="0">
              <a:spcBef>
                <a:spcPct val="20000"/>
              </a:spcBef>
              <a:spcAft>
                <a:spcPts val="600"/>
              </a:spcAft>
              <a:buSzPct val="90000"/>
              <a:buFont typeface="Arial" pitchFamily="34" charset="0"/>
              <a:buChar char="•"/>
            </a:pPr>
            <a:r>
              <a:rPr lang="zh-CN" altLang="en-US" sz="3200" kern="0" dirty="0">
                <a:solidFill>
                  <a:srgbClr val="585858"/>
                </a:solidFill>
                <a:latin typeface="Georgia" pitchFamily="18" charset="0"/>
                <a:ea typeface="MS PGothic"/>
              </a:rPr>
              <a:t>教授專業人士特定領域</a:t>
            </a:r>
            <a:endParaRPr lang="en-US" altLang="zh-CN" sz="3200" kern="0" dirty="0">
              <a:solidFill>
                <a:srgbClr val="585858"/>
              </a:solidFill>
              <a:latin typeface="Georgia" pitchFamily="18" charset="0"/>
              <a:ea typeface="MS PGothic"/>
            </a:endParaRPr>
          </a:p>
          <a:p>
            <a:pPr marL="914400" lvl="1" indent="-457200" defTabSz="914400" eaLnBrk="0" fontAlgn="base" hangingPunct="0">
              <a:spcBef>
                <a:spcPct val="20000"/>
              </a:spcBef>
              <a:spcAft>
                <a:spcPts val="600"/>
              </a:spcAft>
              <a:buSzPct val="90000"/>
              <a:buFont typeface="Arial" pitchFamily="34" charset="0"/>
              <a:buChar char="•"/>
            </a:pPr>
            <a:r>
              <a:rPr lang="zh-CN" altLang="en-US" sz="3200" kern="0" dirty="0">
                <a:solidFill>
                  <a:srgbClr val="585858"/>
                </a:solidFill>
                <a:latin typeface="Georgia" pitchFamily="18" charset="0"/>
                <a:ea typeface="MS PGothic"/>
              </a:rPr>
              <a:t>增進知識，提高技能</a:t>
            </a:r>
            <a:endParaRPr lang="en-US" sz="3200" kern="0" dirty="0">
              <a:solidFill>
                <a:srgbClr val="585858"/>
              </a:solidFill>
              <a:latin typeface="Georgia" pitchFamily="18" charset="0"/>
              <a:ea typeface="MS PGothic"/>
            </a:endParaRPr>
          </a:p>
        </p:txBody>
      </p:sp>
      <p:pic>
        <p:nvPicPr>
          <p:cNvPr id="5" name="Picture 4"/>
          <p:cNvPicPr>
            <a:picLocks noChangeAspect="1"/>
          </p:cNvPicPr>
          <p:nvPr/>
        </p:nvPicPr>
        <p:blipFill>
          <a:blip r:embed="rId3"/>
          <a:stretch>
            <a:fillRect/>
          </a:stretch>
        </p:blipFill>
        <p:spPr>
          <a:xfrm>
            <a:off x="5702789" y="2863701"/>
            <a:ext cx="3441212" cy="2294818"/>
          </a:xfrm>
          <a:prstGeom prst="rect">
            <a:avLst/>
          </a:prstGeom>
          <a:ln w="3175">
            <a:noFill/>
          </a:ln>
        </p:spPr>
      </p:pic>
      <p:pic>
        <p:nvPicPr>
          <p:cNvPr id="6" name="Picture 5"/>
          <p:cNvPicPr>
            <a:picLocks noChangeAspect="1"/>
          </p:cNvPicPr>
          <p:nvPr/>
        </p:nvPicPr>
        <p:blipFill>
          <a:blip r:embed="rId3"/>
          <a:stretch>
            <a:fillRect/>
          </a:stretch>
        </p:blipFill>
        <p:spPr>
          <a:xfrm>
            <a:off x="5721364" y="2863701"/>
            <a:ext cx="3441212" cy="2294818"/>
          </a:xfrm>
          <a:prstGeom prst="rect">
            <a:avLst/>
          </a:prstGeom>
          <a:ln w="3175">
            <a:noFill/>
          </a:ln>
        </p:spPr>
      </p:pic>
    </p:spTree>
    <p:extLst>
      <p:ext uri="{BB962C8B-B14F-4D97-AF65-F5344CB8AC3E}">
        <p14:creationId xmlns:p14="http://schemas.microsoft.com/office/powerpoint/2010/main" xmlns="" val="6663611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20057" y="2017986"/>
            <a:ext cx="4397210" cy="387582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600"/>
              </a:spcAft>
              <a:buFont typeface="Arial"/>
              <a:buNone/>
            </a:pPr>
            <a:r>
              <a:rPr lang="zh-CN" altLang="en-US" sz="2800" dirty="0">
                <a:solidFill>
                  <a:srgbClr val="585858"/>
                </a:solidFill>
                <a:latin typeface="Georgia"/>
                <a:cs typeface="Georgia"/>
              </a:rPr>
              <a:t>扶輪和平中心計畫提供與和平研究及解決衝突有關的碩士學位或專業</a:t>
            </a:r>
            <a:r>
              <a:rPr lang="zh-CN" altLang="en-US" sz="2800" dirty="0">
                <a:latin typeface="Georgia"/>
                <a:cs typeface="Georgia"/>
              </a:rPr>
              <a:t>發展</a:t>
            </a:r>
            <a:r>
              <a:rPr lang="zh-CN" altLang="en-US" sz="2800" dirty="0">
                <a:solidFill>
                  <a:srgbClr val="585858"/>
                </a:solidFill>
                <a:latin typeface="Georgia"/>
                <a:cs typeface="Georgia"/>
              </a:rPr>
              <a:t>證書課程。</a:t>
            </a:r>
            <a:endParaRPr lang="en-US" sz="2800" dirty="0">
              <a:solidFill>
                <a:srgbClr val="585858"/>
              </a:solidFill>
              <a:latin typeface="Georgia"/>
              <a:cs typeface="Georgia"/>
            </a:endParaRPr>
          </a:p>
        </p:txBody>
      </p:sp>
      <p:sp>
        <p:nvSpPr>
          <p:cNvPr id="4" name="Title 1"/>
          <p:cNvSpPr txBox="1">
            <a:spLocks/>
          </p:cNvSpPr>
          <p:nvPr/>
        </p:nvSpPr>
        <p:spPr>
          <a:xfrm>
            <a:off x="189108" y="410759"/>
            <a:ext cx="8763917" cy="689539"/>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zh-CN" altLang="en-US" sz="3600" spc="0" dirty="0">
                <a:solidFill>
                  <a:prstClr val="white"/>
                </a:solidFill>
              </a:rPr>
              <a:t>扶輪和平中心計畫</a:t>
            </a:r>
            <a:endParaRPr lang="en-US" sz="3600" spc="0" dirty="0">
              <a:solidFill>
                <a:prstClr val="white"/>
              </a:solidFill>
            </a:endParaRPr>
          </a:p>
        </p:txBody>
      </p:sp>
      <p:sp>
        <p:nvSpPr>
          <p:cNvPr id="2" name="TextBox 1"/>
          <p:cNvSpPr txBox="1"/>
          <p:nvPr/>
        </p:nvSpPr>
        <p:spPr>
          <a:xfrm>
            <a:off x="5423338" y="2948152"/>
            <a:ext cx="2569779" cy="369332"/>
          </a:xfrm>
          <a:prstGeom prst="rect">
            <a:avLst/>
          </a:prstGeom>
          <a:noFill/>
        </p:spPr>
        <p:txBody>
          <a:bodyPr wrap="square" rtlCol="0">
            <a:spAutoFit/>
          </a:bodyPr>
          <a:lstStyle/>
          <a:p>
            <a:endParaRPr lang="en-US" dirty="0">
              <a:solidFill>
                <a:prstClr val="black"/>
              </a:solidFill>
            </a:endParaRPr>
          </a:p>
        </p:txBody>
      </p:sp>
      <p:pic>
        <p:nvPicPr>
          <p:cNvPr id="5" name="Picture 4"/>
          <p:cNvPicPr>
            <a:picLocks noChangeAspect="1"/>
          </p:cNvPicPr>
          <p:nvPr/>
        </p:nvPicPr>
        <p:blipFill>
          <a:blip r:embed="rId3"/>
          <a:stretch>
            <a:fillRect/>
          </a:stretch>
        </p:blipFill>
        <p:spPr>
          <a:xfrm>
            <a:off x="4783913" y="2017986"/>
            <a:ext cx="4360087" cy="2906725"/>
          </a:xfrm>
          <a:prstGeom prst="rect">
            <a:avLst/>
          </a:prstGeom>
          <a:ln w="3175">
            <a:noFill/>
          </a:ln>
        </p:spPr>
      </p:pic>
    </p:spTree>
    <p:extLst>
      <p:ext uri="{BB962C8B-B14F-4D97-AF65-F5344CB8AC3E}">
        <p14:creationId xmlns:p14="http://schemas.microsoft.com/office/powerpoint/2010/main" xmlns="" val="22035522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35934" y="1655660"/>
            <a:ext cx="5690546" cy="422909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pPr>
            <a:r>
              <a:rPr lang="zh-CN" altLang="en-US" sz="2800" dirty="0">
                <a:solidFill>
                  <a:srgbClr val="585858"/>
                </a:solidFill>
                <a:latin typeface="Georgia"/>
                <a:cs typeface="Georgia"/>
              </a:rPr>
              <a:t>推薦有資格的候選人</a:t>
            </a:r>
            <a:endParaRPr lang="en-US" sz="2800" dirty="0">
              <a:solidFill>
                <a:srgbClr val="585858"/>
              </a:solidFill>
              <a:latin typeface="Georgia"/>
              <a:cs typeface="Georgia"/>
            </a:endParaRPr>
          </a:p>
          <a:p>
            <a:pPr>
              <a:lnSpc>
                <a:spcPct val="150000"/>
              </a:lnSpc>
            </a:pPr>
            <a:r>
              <a:rPr lang="zh-CN" altLang="en-US" sz="2800" dirty="0">
                <a:solidFill>
                  <a:srgbClr val="585858"/>
                </a:solidFill>
                <a:latin typeface="Georgia"/>
                <a:cs typeface="Georgia"/>
              </a:rPr>
              <a:t>宣傳扶輪和平獎學金</a:t>
            </a:r>
            <a:r>
              <a:rPr lang="en-US" sz="2800" dirty="0">
                <a:solidFill>
                  <a:srgbClr val="585858"/>
                </a:solidFill>
                <a:latin typeface="Georgia"/>
                <a:cs typeface="Georgia"/>
              </a:rPr>
              <a:t> </a:t>
            </a:r>
          </a:p>
          <a:p>
            <a:pPr>
              <a:lnSpc>
                <a:spcPct val="150000"/>
              </a:lnSpc>
            </a:pPr>
            <a:r>
              <a:rPr lang="zh-CN" altLang="en-US" sz="2800" dirty="0">
                <a:solidFill>
                  <a:srgbClr val="585858"/>
                </a:solidFill>
                <a:latin typeface="Georgia"/>
                <a:cs typeface="Georgia"/>
              </a:rPr>
              <a:t>確認巨額捐獻資助者</a:t>
            </a:r>
            <a:r>
              <a:rPr lang="en-US" sz="2800" dirty="0">
                <a:solidFill>
                  <a:srgbClr val="585858"/>
                </a:solidFill>
                <a:latin typeface="Georgia"/>
                <a:cs typeface="Georgia"/>
              </a:rPr>
              <a:t>  </a:t>
            </a:r>
          </a:p>
          <a:p>
            <a:pPr>
              <a:lnSpc>
                <a:spcPct val="150000"/>
              </a:lnSpc>
            </a:pPr>
            <a:r>
              <a:rPr lang="zh-CN" altLang="en-US" sz="2800" dirty="0">
                <a:solidFill>
                  <a:srgbClr val="585858"/>
                </a:solidFill>
                <a:latin typeface="Georgia"/>
                <a:cs typeface="Georgia"/>
              </a:rPr>
              <a:t>成為和平締造地區</a:t>
            </a:r>
            <a:r>
              <a:rPr lang="en-US" sz="2800" dirty="0">
                <a:solidFill>
                  <a:srgbClr val="585858"/>
                </a:solidFill>
                <a:latin typeface="Georgia"/>
                <a:cs typeface="Georgia"/>
              </a:rPr>
              <a:t>  </a:t>
            </a:r>
          </a:p>
          <a:p>
            <a:pPr>
              <a:lnSpc>
                <a:spcPct val="150000"/>
              </a:lnSpc>
            </a:pPr>
            <a:r>
              <a:rPr lang="zh-CN" altLang="en-US" sz="2800" dirty="0">
                <a:solidFill>
                  <a:srgbClr val="585858"/>
                </a:solidFill>
                <a:latin typeface="Georgia"/>
                <a:cs typeface="Georgia"/>
              </a:rPr>
              <a:t>邀請前扶輪和平獎學金受獎人</a:t>
            </a:r>
            <a:r>
              <a:rPr lang="en-US" altLang="zh-CN" sz="2800" dirty="0">
                <a:solidFill>
                  <a:srgbClr val="585858"/>
                </a:solidFill>
                <a:latin typeface="Georgia"/>
                <a:cs typeface="Georgia"/>
              </a:rPr>
              <a:t/>
            </a:r>
            <a:br>
              <a:rPr lang="en-US" altLang="zh-CN" sz="2800" dirty="0">
                <a:solidFill>
                  <a:srgbClr val="585858"/>
                </a:solidFill>
                <a:latin typeface="Georgia"/>
                <a:cs typeface="Georgia"/>
              </a:rPr>
            </a:br>
            <a:r>
              <a:rPr lang="zh-CN" altLang="en-US" sz="2800" dirty="0">
                <a:solidFill>
                  <a:srgbClr val="585858"/>
                </a:solidFill>
                <a:latin typeface="Georgia"/>
                <a:cs typeface="Georgia"/>
              </a:rPr>
              <a:t>參與活動</a:t>
            </a:r>
            <a:endParaRPr lang="en-US" sz="2800" dirty="0">
              <a:solidFill>
                <a:srgbClr val="585858"/>
              </a:solidFill>
              <a:latin typeface="Georgia"/>
              <a:cs typeface="Georgia"/>
            </a:endParaRPr>
          </a:p>
        </p:txBody>
      </p:sp>
      <p:sp>
        <p:nvSpPr>
          <p:cNvPr id="4" name="Title 1"/>
          <p:cNvSpPr txBox="1">
            <a:spLocks/>
          </p:cNvSpPr>
          <p:nvPr/>
        </p:nvSpPr>
        <p:spPr>
          <a:xfrm>
            <a:off x="435935" y="366932"/>
            <a:ext cx="8517090" cy="874849"/>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zh-CN" altLang="en-US" sz="3600" spc="0" dirty="0">
                <a:solidFill>
                  <a:schemeClr val="bg1"/>
                </a:solidFill>
              </a:rPr>
              <a:t>支援扶輪和平中心</a:t>
            </a:r>
            <a:endParaRPr lang="en-US" sz="3600" spc="0" dirty="0">
              <a:solidFill>
                <a:schemeClr val="bg1"/>
              </a:solidFill>
            </a:endParaRPr>
          </a:p>
        </p:txBody>
      </p:sp>
      <p:pic>
        <p:nvPicPr>
          <p:cNvPr id="6" name="Content Placeholder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126480" y="4040122"/>
            <a:ext cx="3017519" cy="2007488"/>
          </a:xfrm>
          <a:prstGeom prst="rect">
            <a:avLst/>
          </a:prstGeom>
        </p:spPr>
      </p:pic>
      <p:pic>
        <p:nvPicPr>
          <p:cNvPr id="2" name="Picture 1"/>
          <p:cNvPicPr>
            <a:picLocks noChangeAspect="1"/>
          </p:cNvPicPr>
          <p:nvPr/>
        </p:nvPicPr>
        <p:blipFill>
          <a:blip r:embed="rId4"/>
          <a:stretch>
            <a:fillRect/>
          </a:stretch>
        </p:blipFill>
        <p:spPr>
          <a:xfrm>
            <a:off x="6126480" y="1655660"/>
            <a:ext cx="3017520" cy="2011679"/>
          </a:xfrm>
          <a:prstGeom prst="rect">
            <a:avLst/>
          </a:prstGeom>
        </p:spPr>
      </p:pic>
    </p:spTree>
    <p:extLst>
      <p:ext uri="{BB962C8B-B14F-4D97-AF65-F5344CB8AC3E}">
        <p14:creationId xmlns:p14="http://schemas.microsoft.com/office/powerpoint/2010/main" xmlns="" val="18925107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9108" y="225449"/>
            <a:ext cx="8763917" cy="874849"/>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zh-CN" altLang="en-US" sz="3600" spc="0" dirty="0">
                <a:solidFill>
                  <a:prstClr val="white"/>
                </a:solidFill>
              </a:rPr>
              <a:t>遍佈全球的前受獎人</a:t>
            </a:r>
            <a:endParaRPr lang="en-US" sz="3600" spc="0" dirty="0">
              <a:solidFill>
                <a:prstClr val="white"/>
              </a:solidFill>
            </a:endParaRPr>
          </a:p>
        </p:txBody>
      </p:sp>
      <p:pic>
        <p:nvPicPr>
          <p:cNvPr id="3" name="Content Placeholder 1"/>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750277" y="1348154"/>
            <a:ext cx="7860323" cy="4523322"/>
          </a:xfrm>
          <a:prstGeom prst="rect">
            <a:avLst/>
          </a:prstGeom>
          <a:ln w="3175">
            <a:noFill/>
          </a:ln>
        </p:spPr>
      </p:pic>
    </p:spTree>
    <p:extLst>
      <p:ext uri="{BB962C8B-B14F-4D97-AF65-F5344CB8AC3E}">
        <p14:creationId xmlns:p14="http://schemas.microsoft.com/office/powerpoint/2010/main" xmlns="" val="41132217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97538" y="1657671"/>
            <a:ext cx="5801421" cy="374477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zh-CN" altLang="en-US" sz="2600" dirty="0">
                <a:solidFill>
                  <a:srgbClr val="585858"/>
                </a:solidFill>
                <a:latin typeface="Georgia"/>
                <a:cs typeface="Georgia"/>
              </a:rPr>
              <a:t>國際大使獎學金受獎人</a:t>
            </a:r>
            <a:endParaRPr lang="en-US" altLang="zh-CN" sz="2600" dirty="0">
              <a:solidFill>
                <a:srgbClr val="585858"/>
              </a:solidFill>
              <a:latin typeface="Georgia"/>
              <a:cs typeface="Georgia"/>
            </a:endParaRPr>
          </a:p>
          <a:p>
            <a:r>
              <a:rPr lang="zh-CN" altLang="en-US" sz="2600" dirty="0">
                <a:solidFill>
                  <a:srgbClr val="585858"/>
                </a:solidFill>
                <a:latin typeface="Georgia"/>
                <a:cs typeface="Georgia"/>
              </a:rPr>
              <a:t>團體研究交換參加者</a:t>
            </a:r>
            <a:endParaRPr lang="en-US" altLang="zh-CN" sz="2600" dirty="0">
              <a:solidFill>
                <a:srgbClr val="585858"/>
              </a:solidFill>
              <a:latin typeface="Georgia"/>
              <a:cs typeface="Georgia"/>
            </a:endParaRPr>
          </a:p>
          <a:p>
            <a:r>
              <a:rPr lang="zh-CN" altLang="en-US" sz="2600" dirty="0">
                <a:solidFill>
                  <a:srgbClr val="585858"/>
                </a:solidFill>
                <a:latin typeface="Georgia"/>
                <a:cs typeface="Georgia"/>
              </a:rPr>
              <a:t>扶輪大學教師獎助金</a:t>
            </a:r>
            <a:endParaRPr lang="en-US" altLang="zh-CN" sz="2600" dirty="0">
              <a:solidFill>
                <a:srgbClr val="585858"/>
              </a:solidFill>
              <a:latin typeface="Georgia"/>
              <a:cs typeface="Georgia"/>
            </a:endParaRPr>
          </a:p>
          <a:p>
            <a:r>
              <a:rPr lang="zh-CN" altLang="en-US" sz="2600" dirty="0">
                <a:solidFill>
                  <a:srgbClr val="585858"/>
                </a:solidFill>
                <a:latin typeface="Georgia"/>
                <a:cs typeface="Georgia"/>
              </a:rPr>
              <a:t>扶輪和平獎學金受獎人</a:t>
            </a:r>
            <a:endParaRPr lang="en-US" altLang="zh-CN" sz="2600" dirty="0">
              <a:solidFill>
                <a:srgbClr val="585858"/>
              </a:solidFill>
              <a:latin typeface="Georgia"/>
              <a:cs typeface="Georgia"/>
            </a:endParaRPr>
          </a:p>
          <a:p>
            <a:r>
              <a:rPr lang="zh-CN" altLang="en-US" sz="2600" dirty="0">
                <a:solidFill>
                  <a:srgbClr val="585858"/>
                </a:solidFill>
                <a:latin typeface="Georgia"/>
                <a:cs typeface="Georgia"/>
              </a:rPr>
              <a:t>個人獎助金</a:t>
            </a:r>
            <a:endParaRPr lang="en-US" altLang="zh-CN" sz="2600" dirty="0">
              <a:solidFill>
                <a:srgbClr val="585858"/>
              </a:solidFill>
              <a:latin typeface="Georgia"/>
              <a:cs typeface="Georgia"/>
            </a:endParaRPr>
          </a:p>
          <a:p>
            <a:r>
              <a:rPr lang="zh-CN" altLang="en-US" sz="2600" dirty="0">
                <a:solidFill>
                  <a:srgbClr val="585858"/>
                </a:solidFill>
                <a:latin typeface="Georgia"/>
                <a:cs typeface="Georgia"/>
              </a:rPr>
              <a:t>扶輪青少年交換參加者</a:t>
            </a:r>
            <a:endParaRPr lang="en-US" altLang="zh-CN" sz="2600" dirty="0">
              <a:solidFill>
                <a:srgbClr val="585858"/>
              </a:solidFill>
              <a:latin typeface="Georgia"/>
              <a:cs typeface="Georgia"/>
            </a:endParaRPr>
          </a:p>
          <a:p>
            <a:r>
              <a:rPr lang="zh-CN" altLang="en-US" sz="2600" dirty="0">
                <a:solidFill>
                  <a:srgbClr val="585858"/>
                </a:solidFill>
                <a:latin typeface="Georgia"/>
                <a:cs typeface="Georgia"/>
              </a:rPr>
              <a:t>地區獎助金參加者</a:t>
            </a:r>
            <a:endParaRPr lang="en-US" sz="2400" dirty="0">
              <a:solidFill>
                <a:srgbClr val="585858"/>
              </a:solidFill>
              <a:latin typeface="Georgia"/>
              <a:cs typeface="Georgia"/>
            </a:endParaRPr>
          </a:p>
        </p:txBody>
      </p:sp>
      <p:sp>
        <p:nvSpPr>
          <p:cNvPr id="4" name="Title 1"/>
          <p:cNvSpPr txBox="1">
            <a:spLocks/>
          </p:cNvSpPr>
          <p:nvPr/>
        </p:nvSpPr>
        <p:spPr>
          <a:xfrm>
            <a:off x="449705" y="225449"/>
            <a:ext cx="8503320" cy="874849"/>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zh-CN" altLang="en-US" sz="3600" spc="0" dirty="0">
                <a:solidFill>
                  <a:prstClr val="white"/>
                </a:solidFill>
              </a:rPr>
              <a:t>前受獎人</a:t>
            </a:r>
            <a:endParaRPr lang="en-US" sz="3600" spc="0" dirty="0">
              <a:solidFill>
                <a:prstClr val="white"/>
              </a:solidFill>
            </a:endParaRPr>
          </a:p>
        </p:txBody>
      </p:sp>
      <p:pic>
        <p:nvPicPr>
          <p:cNvPr id="2" name="Picture 1"/>
          <p:cNvPicPr>
            <a:picLocks noChangeAspect="1"/>
          </p:cNvPicPr>
          <p:nvPr/>
        </p:nvPicPr>
        <p:blipFill>
          <a:blip r:embed="rId3"/>
          <a:stretch>
            <a:fillRect/>
          </a:stretch>
        </p:blipFill>
        <p:spPr>
          <a:xfrm>
            <a:off x="4527030" y="3127948"/>
            <a:ext cx="4616969" cy="3077980"/>
          </a:xfrm>
          <a:prstGeom prst="rect">
            <a:avLst/>
          </a:prstGeom>
          <a:ln w="3175">
            <a:noFill/>
          </a:ln>
        </p:spPr>
      </p:pic>
    </p:spTree>
    <p:extLst>
      <p:ext uri="{BB962C8B-B14F-4D97-AF65-F5344CB8AC3E}">
        <p14:creationId xmlns:p14="http://schemas.microsoft.com/office/powerpoint/2010/main" xmlns="" val="27689036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53838" y="1798820"/>
            <a:ext cx="8234456" cy="390001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200"/>
              </a:spcAft>
            </a:pPr>
            <a:r>
              <a:rPr lang="zh-CN" altLang="en-US" sz="2800" dirty="0">
                <a:solidFill>
                  <a:srgbClr val="585858"/>
                </a:solidFill>
                <a:latin typeface="Georgia"/>
                <a:cs typeface="Georgia"/>
              </a:rPr>
              <a:t>捐獻扶輪基金會</a:t>
            </a:r>
            <a:endParaRPr lang="en-US" altLang="zh-CN" sz="2800" dirty="0">
              <a:solidFill>
                <a:srgbClr val="585858"/>
              </a:solidFill>
              <a:latin typeface="Georgia"/>
              <a:cs typeface="Georgia"/>
            </a:endParaRPr>
          </a:p>
          <a:p>
            <a:pPr>
              <a:spcAft>
                <a:spcPts val="1200"/>
              </a:spcAft>
            </a:pPr>
            <a:r>
              <a:rPr lang="zh-CN" altLang="en-US" sz="2800" dirty="0">
                <a:solidFill>
                  <a:srgbClr val="585858"/>
                </a:solidFill>
                <a:latin typeface="Georgia"/>
                <a:cs typeface="Georgia"/>
              </a:rPr>
              <a:t>參加扶輪獎助金</a:t>
            </a:r>
            <a:endParaRPr lang="en-US" sz="2800" strike="sngStrike" dirty="0">
              <a:solidFill>
                <a:srgbClr val="585858"/>
              </a:solidFill>
              <a:latin typeface="Georgia"/>
              <a:cs typeface="Georgia"/>
            </a:endParaRPr>
          </a:p>
          <a:p>
            <a:pPr>
              <a:spcAft>
                <a:spcPts val="1200"/>
              </a:spcAft>
            </a:pPr>
            <a:r>
              <a:rPr lang="zh-CN" altLang="en-US" sz="2800" dirty="0">
                <a:solidFill>
                  <a:srgbClr val="585858"/>
                </a:solidFill>
                <a:latin typeface="Georgia"/>
                <a:cs typeface="Georgia"/>
              </a:rPr>
              <a:t>上網</a:t>
            </a:r>
            <a:r>
              <a:rPr lang="en-US" sz="2800" dirty="0">
                <a:solidFill>
                  <a:srgbClr val="585858"/>
                </a:solidFill>
                <a:latin typeface="Georgia"/>
                <a:cs typeface="Georgia"/>
              </a:rPr>
              <a:t>Rotary.org</a:t>
            </a:r>
            <a:r>
              <a:rPr lang="zh-CN" altLang="en-US" sz="2800" dirty="0">
                <a:solidFill>
                  <a:srgbClr val="585858"/>
                </a:solidFill>
                <a:latin typeface="Georgia"/>
                <a:cs typeface="Georgia"/>
              </a:rPr>
              <a:t>學習更多詳情</a:t>
            </a:r>
            <a:endParaRPr lang="en-US" sz="2800" dirty="0">
              <a:solidFill>
                <a:srgbClr val="585858"/>
              </a:solidFill>
              <a:latin typeface="Georgia"/>
              <a:cs typeface="Georgia"/>
            </a:endParaRPr>
          </a:p>
        </p:txBody>
      </p:sp>
      <p:sp>
        <p:nvSpPr>
          <p:cNvPr id="4" name="Title 1"/>
          <p:cNvSpPr txBox="1">
            <a:spLocks/>
          </p:cNvSpPr>
          <p:nvPr/>
        </p:nvSpPr>
        <p:spPr>
          <a:xfrm>
            <a:off x="453838" y="225449"/>
            <a:ext cx="8499187" cy="874849"/>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zh-CN" altLang="en-US" sz="3600" spc="0" dirty="0">
                <a:solidFill>
                  <a:schemeClr val="bg1"/>
                </a:solidFill>
              </a:rPr>
              <a:t>採取行動</a:t>
            </a:r>
            <a:endParaRPr lang="en-US" sz="3600" spc="0" dirty="0">
              <a:solidFill>
                <a:schemeClr val="bg1"/>
              </a:solidFill>
            </a:endParaRPr>
          </a:p>
        </p:txBody>
      </p:sp>
    </p:spTree>
    <p:extLst>
      <p:ext uri="{BB962C8B-B14F-4D97-AF65-F5344CB8AC3E}">
        <p14:creationId xmlns:p14="http://schemas.microsoft.com/office/powerpoint/2010/main" xmlns="" val="32207721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68" y="414305"/>
            <a:ext cx="8763917" cy="874849"/>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zh-CN" altLang="en-US" sz="3600" spc="0" dirty="0">
                <a:solidFill>
                  <a:prstClr val="white"/>
                </a:solidFill>
              </a:rPr>
              <a:t>扶輪基金會的使命</a:t>
            </a:r>
            <a:endParaRPr lang="en-US" sz="3600" spc="0" dirty="0">
              <a:solidFill>
                <a:prstClr val="white"/>
              </a:solidFill>
            </a:endParaRPr>
          </a:p>
        </p:txBody>
      </p:sp>
      <p:pic>
        <p:nvPicPr>
          <p:cNvPr id="4" name="Picture 3"/>
          <p:cNvPicPr>
            <a:picLocks noChangeAspect="1"/>
          </p:cNvPicPr>
          <p:nvPr/>
        </p:nvPicPr>
        <p:blipFill>
          <a:blip r:embed="rId3"/>
          <a:stretch>
            <a:fillRect/>
          </a:stretch>
        </p:blipFill>
        <p:spPr>
          <a:xfrm>
            <a:off x="-1868" y="1289154"/>
            <a:ext cx="9145867" cy="5782939"/>
          </a:xfrm>
          <a:prstGeom prst="rect">
            <a:avLst/>
          </a:prstGeom>
        </p:spPr>
      </p:pic>
    </p:spTree>
    <p:extLst>
      <p:ext uri="{BB962C8B-B14F-4D97-AF65-F5344CB8AC3E}">
        <p14:creationId xmlns:p14="http://schemas.microsoft.com/office/powerpoint/2010/main" xmlns="" val="13620706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2784" y="1690063"/>
            <a:ext cx="8398275" cy="2739211"/>
          </a:xfrm>
          <a:prstGeom prst="rect">
            <a:avLst/>
          </a:prstGeom>
          <a:noFill/>
        </p:spPr>
        <p:txBody>
          <a:bodyPr wrap="square" rtlCol="0">
            <a:spAutoFit/>
          </a:bodyPr>
          <a:lstStyle/>
          <a:p>
            <a:pPr algn="ctr"/>
            <a:r>
              <a:rPr lang="zh-CN" altLang="en-US" sz="2800" dirty="0">
                <a:solidFill>
                  <a:srgbClr val="585858"/>
                </a:solidFill>
                <a:latin typeface="SimSun" panose="02010600030101010101" pitchFamily="2" charset="-122"/>
                <a:ea typeface="SimSun" panose="02010600030101010101" pitchFamily="2" charset="-122"/>
              </a:rPr>
              <a:t>有詢問事項嗎？</a:t>
            </a:r>
            <a:endParaRPr lang="en-US" altLang="zh-CN" sz="2800" dirty="0">
              <a:solidFill>
                <a:srgbClr val="585858"/>
              </a:solidFill>
              <a:latin typeface="SimSun" panose="02010600030101010101" pitchFamily="2" charset="-122"/>
              <a:ea typeface="SimSun" panose="02010600030101010101" pitchFamily="2" charset="-122"/>
            </a:endParaRPr>
          </a:p>
          <a:p>
            <a:pPr algn="ctr"/>
            <a:endParaRPr lang="en-US" altLang="zh-CN" sz="2800" dirty="0">
              <a:solidFill>
                <a:srgbClr val="585858"/>
              </a:solidFill>
              <a:latin typeface="SimSun" panose="02010600030101010101" pitchFamily="2" charset="-122"/>
              <a:ea typeface="SimSun" panose="02010600030101010101" pitchFamily="2" charset="-122"/>
            </a:endParaRPr>
          </a:p>
          <a:p>
            <a:pPr algn="ctr"/>
            <a:endParaRPr lang="en-US" altLang="zh-CN" sz="2800" dirty="0">
              <a:solidFill>
                <a:srgbClr val="585858"/>
              </a:solidFill>
              <a:latin typeface="SimSun" panose="02010600030101010101" pitchFamily="2" charset="-122"/>
              <a:ea typeface="SimSun" panose="02010600030101010101" pitchFamily="2" charset="-122"/>
            </a:endParaRPr>
          </a:p>
          <a:p>
            <a:pPr algn="ctr"/>
            <a:r>
              <a:rPr lang="en-US" sz="2800" dirty="0">
                <a:solidFill>
                  <a:srgbClr val="585858"/>
                </a:solidFill>
                <a:hlinkClick r:id="rId3"/>
              </a:rPr>
              <a:t>contact.center@rotary.org</a:t>
            </a:r>
            <a:endParaRPr lang="en-US" sz="2800" dirty="0">
              <a:solidFill>
                <a:srgbClr val="585858"/>
              </a:solidFill>
            </a:endParaRPr>
          </a:p>
          <a:p>
            <a:pPr algn="ctr"/>
            <a:endParaRPr lang="en-US" sz="2800" dirty="0">
              <a:solidFill>
                <a:srgbClr val="585858"/>
              </a:solidFill>
            </a:endParaRPr>
          </a:p>
          <a:p>
            <a:pPr algn="ctr"/>
            <a:endParaRPr lang="en-US" sz="3200" strike="sngStrike" dirty="0">
              <a:solidFill>
                <a:srgbClr val="585858"/>
              </a:solidFill>
              <a:cs typeface="Calibri"/>
            </a:endParaRPr>
          </a:p>
        </p:txBody>
      </p:sp>
    </p:spTree>
    <p:extLst>
      <p:ext uri="{BB962C8B-B14F-4D97-AF65-F5344CB8AC3E}">
        <p14:creationId xmlns:p14="http://schemas.microsoft.com/office/powerpoint/2010/main" xmlns="" val="19004579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20057" y="1518469"/>
            <a:ext cx="8732968"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2400" dirty="0">
              <a:solidFill>
                <a:srgbClr val="585858"/>
              </a:solidFill>
              <a:latin typeface="Georgia"/>
              <a:cs typeface="Georgia"/>
            </a:endParaRPr>
          </a:p>
        </p:txBody>
      </p:sp>
      <p:sp>
        <p:nvSpPr>
          <p:cNvPr id="4" name="Title 1"/>
          <p:cNvSpPr txBox="1">
            <a:spLocks/>
          </p:cNvSpPr>
          <p:nvPr/>
        </p:nvSpPr>
        <p:spPr>
          <a:xfrm>
            <a:off x="254000" y="533400"/>
            <a:ext cx="8699025" cy="566898"/>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zh-CN" altLang="en-US" sz="3600" spc="0" dirty="0">
                <a:solidFill>
                  <a:prstClr val="white"/>
                </a:solidFill>
              </a:rPr>
              <a:t>支援扶輪基金會</a:t>
            </a:r>
            <a:endParaRPr lang="en-US" sz="3600" spc="0" dirty="0">
              <a:solidFill>
                <a:prstClr val="white"/>
              </a:solidFill>
            </a:endParaRP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3219226" y="1955059"/>
            <a:ext cx="2867845" cy="2445739"/>
          </a:xfrm>
          <a:prstGeom prst="rect">
            <a:avLst/>
          </a:prstGeom>
          <a:noFill/>
          <a:ln w="317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298773" y="1955060"/>
            <a:ext cx="2960355" cy="2445739"/>
          </a:xfrm>
          <a:prstGeom prst="rect">
            <a:avLst/>
          </a:prstGeom>
          <a:noFill/>
          <a:ln w="317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a:off x="6070289" y="1955059"/>
            <a:ext cx="2853654" cy="2445740"/>
          </a:xfrm>
          <a:prstGeom prst="rect">
            <a:avLst/>
          </a:prstGeom>
          <a:noFill/>
          <a:ln w="317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Rectangle 4"/>
          <p:cNvSpPr txBox="1">
            <a:spLocks noChangeArrowheads="1"/>
          </p:cNvSpPr>
          <p:nvPr/>
        </p:nvSpPr>
        <p:spPr bwMode="auto">
          <a:xfrm>
            <a:off x="6216742" y="4376986"/>
            <a:ext cx="2667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Arial" pitchFamily="1"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pitchFamily="1"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itchFamily="1"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itchFamily="1"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itchFamily="1"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defTabSz="914400" eaLnBrk="1" hangingPunct="1">
              <a:buFontTx/>
              <a:buNone/>
              <a:defRPr/>
            </a:pPr>
            <a:r>
              <a:rPr lang="zh-CN" altLang="en-US" sz="2000" b="1" kern="0" dirty="0">
                <a:solidFill>
                  <a:srgbClr val="585858"/>
                </a:solidFill>
                <a:latin typeface="+mn-ea"/>
                <a:ea typeface="+mn-ea"/>
                <a:cs typeface="Arial"/>
              </a:rPr>
              <a:t>永久基金</a:t>
            </a:r>
            <a:r>
              <a:rPr lang="en-US" altLang="zh-CN" sz="2000" b="1" kern="0" dirty="0">
                <a:solidFill>
                  <a:srgbClr val="585858"/>
                </a:solidFill>
                <a:latin typeface="+mn-ea"/>
                <a:ea typeface="+mn-ea"/>
                <a:cs typeface="Arial"/>
              </a:rPr>
              <a:t/>
            </a:r>
            <a:br>
              <a:rPr lang="en-US" altLang="zh-CN" sz="2000" b="1" kern="0" dirty="0">
                <a:solidFill>
                  <a:srgbClr val="585858"/>
                </a:solidFill>
                <a:latin typeface="+mn-ea"/>
                <a:ea typeface="+mn-ea"/>
                <a:cs typeface="Arial"/>
              </a:rPr>
            </a:br>
            <a:r>
              <a:rPr lang="zh-CN" altLang="en-US" sz="2000" b="1" kern="0" dirty="0">
                <a:solidFill>
                  <a:srgbClr val="585858"/>
                </a:solidFill>
                <a:latin typeface="+mn-ea"/>
                <a:ea typeface="+mn-ea"/>
                <a:cs typeface="Arial"/>
              </a:rPr>
              <a:t>（又稱捐獻基金）</a:t>
            </a:r>
            <a:endParaRPr lang="en-US" altLang="zh-CN" sz="2000" b="1" kern="0" dirty="0">
              <a:solidFill>
                <a:srgbClr val="585858"/>
              </a:solidFill>
              <a:latin typeface="+mn-ea"/>
              <a:ea typeface="+mn-ea"/>
              <a:cs typeface="Arial"/>
            </a:endParaRPr>
          </a:p>
          <a:p>
            <a:pPr marL="0" indent="0" algn="ctr" defTabSz="914400" eaLnBrk="1" hangingPunct="1">
              <a:buFontTx/>
              <a:buNone/>
              <a:defRPr/>
            </a:pPr>
            <a:r>
              <a:rPr lang="zh-CN" altLang="en-US" sz="2000" kern="0" dirty="0">
                <a:solidFill>
                  <a:srgbClr val="585858"/>
                </a:solidFill>
                <a:latin typeface="+mn-ea"/>
                <a:ea typeface="+mn-ea"/>
                <a:cs typeface="Arial"/>
              </a:rPr>
              <a:t>確保明天</a:t>
            </a:r>
            <a:endParaRPr lang="en-US" sz="2000" kern="0" dirty="0">
              <a:solidFill>
                <a:srgbClr val="585858"/>
              </a:solidFill>
              <a:latin typeface="+mn-ea"/>
              <a:ea typeface="+mn-ea"/>
              <a:cs typeface="Arial"/>
            </a:endParaRPr>
          </a:p>
        </p:txBody>
      </p:sp>
      <p:sp>
        <p:nvSpPr>
          <p:cNvPr id="8" name="Rectangle 3"/>
          <p:cNvSpPr txBox="1">
            <a:spLocks noChangeArrowheads="1"/>
          </p:cNvSpPr>
          <p:nvPr/>
        </p:nvSpPr>
        <p:spPr bwMode="auto">
          <a:xfrm>
            <a:off x="3048000" y="4376936"/>
            <a:ext cx="3048000" cy="114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Arial" pitchFamily="1"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pitchFamily="1"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itchFamily="1"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itchFamily="1"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itchFamily="1"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ctr" defTabSz="914400" eaLnBrk="1" hangingPunct="1">
              <a:buFontTx/>
              <a:buNone/>
              <a:defRPr/>
            </a:pPr>
            <a:r>
              <a:rPr lang="zh-CN" altLang="en-US" sz="2000" b="1" kern="0" dirty="0">
                <a:solidFill>
                  <a:srgbClr val="585858"/>
                </a:solidFill>
                <a:latin typeface="+mn-ea"/>
                <a:ea typeface="+mn-ea"/>
                <a:cs typeface="Arial"/>
              </a:rPr>
              <a:t>年度基金</a:t>
            </a:r>
            <a:endParaRPr lang="en-US" altLang="zh-CN" sz="2000" b="1" kern="0" dirty="0">
              <a:solidFill>
                <a:srgbClr val="585858"/>
              </a:solidFill>
              <a:latin typeface="+mn-ea"/>
              <a:ea typeface="+mn-ea"/>
              <a:cs typeface="Arial"/>
            </a:endParaRPr>
          </a:p>
          <a:p>
            <a:pPr algn="ctr" defTabSz="914400" eaLnBrk="1" hangingPunct="1">
              <a:buFontTx/>
              <a:buNone/>
              <a:defRPr/>
            </a:pPr>
            <a:r>
              <a:rPr lang="zh-CN" altLang="en-US" sz="2000" kern="0" dirty="0">
                <a:solidFill>
                  <a:srgbClr val="585858"/>
                </a:solidFill>
                <a:latin typeface="+mn-ea"/>
                <a:ea typeface="+mn-ea"/>
                <a:cs typeface="Arial"/>
              </a:rPr>
              <a:t>支援今天</a:t>
            </a:r>
            <a:endParaRPr lang="en-US" sz="2000" kern="0" dirty="0">
              <a:solidFill>
                <a:srgbClr val="585858"/>
              </a:solidFill>
              <a:latin typeface="+mn-ea"/>
              <a:ea typeface="+mn-ea"/>
              <a:cs typeface="Arial"/>
            </a:endParaRPr>
          </a:p>
        </p:txBody>
      </p:sp>
      <p:sp>
        <p:nvSpPr>
          <p:cNvPr id="9" name="Text Box 8"/>
          <p:cNvSpPr txBox="1">
            <a:spLocks noChangeArrowheads="1"/>
          </p:cNvSpPr>
          <p:nvPr/>
        </p:nvSpPr>
        <p:spPr bwMode="auto">
          <a:xfrm>
            <a:off x="370219" y="4399600"/>
            <a:ext cx="2667000"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a:spcBef>
                <a:spcPct val="50000"/>
              </a:spcBef>
              <a:defRPr/>
            </a:pPr>
            <a:r>
              <a:rPr lang="zh-CN" altLang="en-US" sz="2000" b="1" kern="0" dirty="0">
                <a:solidFill>
                  <a:srgbClr val="585858"/>
                </a:solidFill>
                <a:latin typeface="+mn-ea"/>
              </a:rPr>
              <a:t>根除小兒麻痹等疾病計劃基金</a:t>
            </a:r>
            <a:endParaRPr lang="en-US" altLang="zh-CN" sz="2000" b="1" kern="0" dirty="0">
              <a:solidFill>
                <a:srgbClr val="585858"/>
              </a:solidFill>
              <a:latin typeface="+mn-ea"/>
            </a:endParaRPr>
          </a:p>
          <a:p>
            <a:pPr algn="ctr" defTabSz="914400">
              <a:spcBef>
                <a:spcPct val="50000"/>
              </a:spcBef>
              <a:defRPr/>
            </a:pPr>
            <a:r>
              <a:rPr lang="en-US" sz="2000" kern="0" dirty="0">
                <a:solidFill>
                  <a:srgbClr val="585858"/>
                </a:solidFill>
                <a:latin typeface="Georgia" panose="02040502050405020303" pitchFamily="18" charset="0"/>
              </a:rPr>
              <a:t>End Polio Now </a:t>
            </a:r>
            <a:r>
              <a:rPr lang="en-US" sz="2000" kern="0" dirty="0">
                <a:solidFill>
                  <a:srgbClr val="585858"/>
                </a:solidFill>
                <a:latin typeface="+mn-ea"/>
              </a:rPr>
              <a:t/>
            </a:r>
            <a:br>
              <a:rPr lang="en-US" sz="2000" kern="0" dirty="0">
                <a:solidFill>
                  <a:srgbClr val="585858"/>
                </a:solidFill>
                <a:latin typeface="+mn-ea"/>
              </a:rPr>
            </a:br>
            <a:r>
              <a:rPr lang="zh-CN" altLang="en-US" sz="2000" kern="0" dirty="0">
                <a:solidFill>
                  <a:srgbClr val="585858"/>
                </a:solidFill>
                <a:latin typeface="+mn-ea"/>
              </a:rPr>
              <a:t>（立刻消除小兒麻痹）</a:t>
            </a:r>
            <a:endParaRPr lang="en-US" sz="2000" kern="0" dirty="0">
              <a:solidFill>
                <a:srgbClr val="585858"/>
              </a:solidFill>
              <a:latin typeface="+mn-ea"/>
            </a:endParaRPr>
          </a:p>
        </p:txBody>
      </p:sp>
    </p:spTree>
    <p:extLst>
      <p:ext uri="{BB962C8B-B14F-4D97-AF65-F5344CB8AC3E}">
        <p14:creationId xmlns:p14="http://schemas.microsoft.com/office/powerpoint/2010/main" xmlns="" val="41276226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5684" y="141969"/>
            <a:ext cx="8212500" cy="697785"/>
          </a:xfrm>
          <a:prstGeom prst="rect">
            <a:avLst/>
          </a:prstGeom>
        </p:spPr>
        <p:txBody>
          <a:bodyPr/>
          <a:lstStyle/>
          <a:p>
            <a:pPr algn="l"/>
            <a:r>
              <a:rPr lang="en-US" sz="3600" dirty="0">
                <a:solidFill>
                  <a:schemeClr val="bg1"/>
                </a:solidFill>
                <a:latin typeface="Arial Narrow Bold" pitchFamily="34" charset="0"/>
              </a:rPr>
              <a:t>END POLIO NOW</a:t>
            </a:r>
            <a:r>
              <a:rPr lang="zh-CN" altLang="en-US" sz="3600" dirty="0">
                <a:solidFill>
                  <a:schemeClr val="bg1"/>
                </a:solidFill>
                <a:latin typeface="Arial Narrow Bold" pitchFamily="34" charset="0"/>
              </a:rPr>
              <a:t>：</a:t>
            </a:r>
            <a:r>
              <a:rPr lang="zh-TW" altLang="en-US" sz="3600" dirty="0">
                <a:solidFill>
                  <a:schemeClr val="bg1"/>
                </a:solidFill>
                <a:latin typeface="Arial Narrow Bold" pitchFamily="34" charset="0"/>
              </a:rPr>
              <a:t>創造歷史</a:t>
            </a:r>
            <a:endParaRPr lang="en-US" sz="3600" dirty="0">
              <a:solidFill>
                <a:schemeClr val="bg1"/>
              </a:solidFill>
              <a:latin typeface="Arial Narrow Bold" pitchFamily="34" charset="0"/>
            </a:endParaRPr>
          </a:p>
        </p:txBody>
      </p:sp>
      <p:pic>
        <p:nvPicPr>
          <p:cNvPr id="8" name="Picture 4"/>
          <p:cNvPicPr>
            <a:picLocks noGrp="1" noChangeAspect="1" noChangeArrowheads="1"/>
          </p:cNvPicPr>
          <p:nvPr>
            <p:ph idx="4294967295"/>
          </p:nvPr>
        </p:nvPicPr>
        <p:blipFill>
          <a:blip r:embed="rId3" cstate="email">
            <a:extLst>
              <a:ext uri="{28A0092B-C50C-407E-A947-70E740481C1C}">
                <a14:useLocalDpi xmlns:a14="http://schemas.microsoft.com/office/drawing/2010/main" xmlns=""/>
              </a:ext>
            </a:extLst>
          </a:blip>
          <a:stretch>
            <a:fillRect/>
          </a:stretch>
        </p:blipFill>
        <p:spPr bwMode="auto">
          <a:xfrm>
            <a:off x="153211" y="1379538"/>
            <a:ext cx="3454400" cy="2324100"/>
          </a:xfrm>
          <a:prstGeom prst="rect">
            <a:avLst/>
          </a:prstGeom>
          <a:noFill/>
          <a:ln w="3175">
            <a:noFill/>
          </a:ln>
          <a:effectLst>
            <a:outerShdw blurRad="50800" dist="38100" dir="5400000" algn="t" rotWithShape="0">
              <a:schemeClr val="accent4">
                <a:lumMod val="50000"/>
                <a:alpha val="40000"/>
              </a:schemeClr>
            </a:outerShdw>
          </a:effectLst>
        </p:spPr>
      </p:pic>
      <p:pic>
        <p:nvPicPr>
          <p:cNvPr id="9" name="Picture 6"/>
          <p:cNvPicPr>
            <a:picLocks noChangeAspect="1" noChangeArrowheads="1"/>
          </p:cNvPicPr>
          <p:nvPr/>
        </p:nvPicPr>
        <p:blipFill>
          <a:blip r:embed="rId4" cstate="email">
            <a:extLst>
              <a:ext uri="{28A0092B-C50C-407E-A947-70E740481C1C}">
                <a14:useLocalDpi xmlns:a14="http://schemas.microsoft.com/office/drawing/2010/main" xmlns=""/>
              </a:ext>
            </a:extLst>
          </a:blip>
          <a:stretch>
            <a:fillRect/>
          </a:stretch>
        </p:blipFill>
        <p:spPr bwMode="auto">
          <a:xfrm>
            <a:off x="2289986" y="3826413"/>
            <a:ext cx="2635250" cy="2089150"/>
          </a:xfrm>
          <a:prstGeom prst="rect">
            <a:avLst/>
          </a:prstGeom>
          <a:noFill/>
          <a:ln w="3175">
            <a:noFill/>
          </a:ln>
          <a:effectLst>
            <a:outerShdw blurRad="50800" dist="38100" dir="5400000" algn="t" rotWithShape="0">
              <a:schemeClr val="accent4">
                <a:lumMod val="50000"/>
                <a:alpha val="40000"/>
              </a:schemeClr>
            </a:outerShdw>
          </a:effectLst>
        </p:spPr>
      </p:pic>
      <p:pic>
        <p:nvPicPr>
          <p:cNvPr id="6" name="Picture 1" descr="www.endpolio.org/docs/default-source/resources/end-polio-now-brochure.pdf?sfvrsn=2 - Google Chrome"/>
          <p:cNvPicPr>
            <a:picLocks noChangeAspect="1"/>
          </p:cNvPicPr>
          <p:nvPr/>
        </p:nvPicPr>
        <p:blipFill rotWithShape="1">
          <a:blip r:embed="rId5" cstate="email">
            <a:extLst>
              <a:ext uri="{28A0092B-C50C-407E-A947-70E740481C1C}">
                <a14:useLocalDpi xmlns:a14="http://schemas.microsoft.com/office/drawing/2010/main" xmlns=""/>
              </a:ext>
            </a:extLst>
          </a:blip>
          <a:srcRect l="31429" t="13948" r="33199" b="14104"/>
          <a:stretch/>
        </p:blipFill>
        <p:spPr bwMode="auto">
          <a:xfrm>
            <a:off x="5381625" y="1528996"/>
            <a:ext cx="3762375" cy="482458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847623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63007" y="1643144"/>
            <a:ext cx="7409575" cy="39054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1200"/>
              </a:spcAft>
            </a:pPr>
            <a:r>
              <a:rPr lang="zh-CN" altLang="en-US" sz="2800" dirty="0">
                <a:solidFill>
                  <a:srgbClr val="585858"/>
                </a:solidFill>
                <a:latin typeface="Georgia"/>
                <a:cs typeface="Georgia"/>
              </a:rPr>
              <a:t>資助基金會的獎助金和活動的主要資源</a:t>
            </a:r>
            <a:endParaRPr lang="en-US" sz="2800" dirty="0">
              <a:solidFill>
                <a:srgbClr val="585858"/>
              </a:solidFill>
              <a:latin typeface="Georgia"/>
              <a:cs typeface="Georgia"/>
            </a:endParaRPr>
          </a:p>
          <a:p>
            <a:pPr>
              <a:spcBef>
                <a:spcPts val="0"/>
              </a:spcBef>
              <a:spcAft>
                <a:spcPts val="1200"/>
              </a:spcAft>
            </a:pPr>
            <a:r>
              <a:rPr lang="zh-CN" altLang="en-US" sz="2800" dirty="0">
                <a:solidFill>
                  <a:srgbClr val="585858"/>
                </a:solidFill>
                <a:latin typeface="Georgia"/>
                <a:cs typeface="Georgia"/>
              </a:rPr>
              <a:t>透過分享（</a:t>
            </a:r>
            <a:r>
              <a:rPr lang="en-US" altLang="zh-CN" sz="2800" dirty="0">
                <a:solidFill>
                  <a:srgbClr val="585858"/>
                </a:solidFill>
                <a:latin typeface="Georgia"/>
                <a:cs typeface="Georgia"/>
              </a:rPr>
              <a:t>SHARE</a:t>
            </a:r>
            <a:r>
              <a:rPr lang="zh-CN" altLang="en-US" sz="2800" dirty="0">
                <a:solidFill>
                  <a:srgbClr val="585858"/>
                </a:solidFill>
                <a:latin typeface="Georgia"/>
                <a:cs typeface="Georgia"/>
              </a:rPr>
              <a:t>）制度支持地方和國際性的獎助金活動</a:t>
            </a:r>
            <a:endParaRPr lang="en-US" sz="2800" dirty="0">
              <a:solidFill>
                <a:srgbClr val="585858"/>
              </a:solidFill>
              <a:latin typeface="Georgia"/>
              <a:cs typeface="Georgia"/>
            </a:endParaRPr>
          </a:p>
          <a:p>
            <a:r>
              <a:rPr lang="zh-CN" altLang="en-US" sz="2800" dirty="0">
                <a:solidFill>
                  <a:srgbClr val="585858"/>
                </a:solidFill>
                <a:latin typeface="Georgia"/>
                <a:cs typeface="Georgia"/>
              </a:rPr>
              <a:t>捐款記入捐獻者所屬的扶輪社，算入該社的目標款</a:t>
            </a:r>
            <a:endParaRPr lang="en-US" sz="2800" dirty="0">
              <a:solidFill>
                <a:srgbClr val="585858"/>
              </a:solidFill>
              <a:latin typeface="Georgia"/>
              <a:cs typeface="Georgia"/>
            </a:endParaRPr>
          </a:p>
        </p:txBody>
      </p:sp>
      <p:sp>
        <p:nvSpPr>
          <p:cNvPr id="4" name="Title 1"/>
          <p:cNvSpPr txBox="1">
            <a:spLocks/>
          </p:cNvSpPr>
          <p:nvPr/>
        </p:nvSpPr>
        <p:spPr>
          <a:xfrm>
            <a:off x="189108" y="225449"/>
            <a:ext cx="8763917" cy="874849"/>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zh-CN" altLang="en-US" sz="3600" spc="0" dirty="0">
                <a:solidFill>
                  <a:prstClr val="white"/>
                </a:solidFill>
              </a:rPr>
              <a:t>年度基金</a:t>
            </a:r>
            <a:endParaRPr lang="en-US" sz="3600" spc="0" dirty="0">
              <a:solidFill>
                <a:prstClr val="white"/>
              </a:solidFill>
            </a:endParaRPr>
          </a:p>
        </p:txBody>
      </p:sp>
    </p:spTree>
    <p:extLst>
      <p:ext uri="{BB962C8B-B14F-4D97-AF65-F5344CB8AC3E}">
        <p14:creationId xmlns:p14="http://schemas.microsoft.com/office/powerpoint/2010/main" xmlns="" val="29438713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366994" y="1788083"/>
            <a:ext cx="4793942" cy="241240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200"/>
              </a:spcAft>
            </a:pPr>
            <a:r>
              <a:rPr lang="zh-CN" altLang="en-US" sz="2800" dirty="0">
                <a:solidFill>
                  <a:srgbClr val="585858"/>
                </a:solidFill>
                <a:latin typeface="Georgia"/>
                <a:cs typeface="Georgia"/>
              </a:rPr>
              <a:t>捐款由專家投資管理</a:t>
            </a:r>
            <a:r>
              <a:rPr lang="en-US" sz="2800" dirty="0">
                <a:solidFill>
                  <a:srgbClr val="585858"/>
                </a:solidFill>
                <a:latin typeface="Georgia"/>
                <a:cs typeface="Georgia"/>
              </a:rPr>
              <a:t> </a:t>
            </a:r>
          </a:p>
          <a:p>
            <a:pPr>
              <a:spcAft>
                <a:spcPts val="600"/>
              </a:spcAft>
            </a:pPr>
            <a:r>
              <a:rPr lang="zh-CN" altLang="en-US" sz="2800" dirty="0">
                <a:solidFill>
                  <a:srgbClr val="585858"/>
                </a:solidFill>
                <a:latin typeface="Georgia"/>
                <a:cs typeface="Georgia"/>
              </a:rPr>
              <a:t>限於使用投資收益</a:t>
            </a:r>
            <a:endParaRPr lang="en-US" sz="2800" dirty="0">
              <a:solidFill>
                <a:srgbClr val="585858"/>
              </a:solidFill>
              <a:latin typeface="Georgia"/>
              <a:cs typeface="Georgia"/>
            </a:endParaRPr>
          </a:p>
        </p:txBody>
      </p:sp>
      <p:sp>
        <p:nvSpPr>
          <p:cNvPr id="4" name="Title 1"/>
          <p:cNvSpPr txBox="1">
            <a:spLocks/>
          </p:cNvSpPr>
          <p:nvPr/>
        </p:nvSpPr>
        <p:spPr>
          <a:xfrm>
            <a:off x="189108" y="225449"/>
            <a:ext cx="8763917" cy="874849"/>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zh-CN" altLang="en-US" sz="3600" spc="0" dirty="0">
                <a:solidFill>
                  <a:prstClr val="white"/>
                </a:solidFill>
              </a:rPr>
              <a:t>永久基金（又稱捐獻基金）</a:t>
            </a:r>
            <a:endParaRPr lang="en-US" sz="3600" spc="0" dirty="0">
              <a:solidFill>
                <a:prstClr val="white"/>
              </a:solidFill>
            </a:endParaRPr>
          </a:p>
        </p:txBody>
      </p:sp>
      <p:pic>
        <p:nvPicPr>
          <p:cNvPr id="1026" name="Picture 2" descr="R:\BM Images\___AreasOFFocus_Tanaka_Galleries\Outreach to Youth\20100203_GT_107.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416039" y="1565020"/>
            <a:ext cx="3727961" cy="3727961"/>
          </a:xfrm>
          <a:prstGeom prst="rect">
            <a:avLst/>
          </a:prstGeom>
          <a:noFill/>
          <a:ln w="6350">
            <a:no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255126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07782" y="1405302"/>
            <a:ext cx="8326568" cy="450469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fontAlgn="base">
              <a:lnSpc>
                <a:spcPct val="130000"/>
              </a:lnSpc>
              <a:spcBef>
                <a:spcPts val="0"/>
              </a:spcBef>
              <a:spcAft>
                <a:spcPct val="0"/>
              </a:spcAft>
              <a:buSzPct val="90000"/>
              <a:buNone/>
            </a:pPr>
            <a:r>
              <a:rPr lang="en-US" sz="2800" kern="0" dirty="0">
                <a:solidFill>
                  <a:srgbClr val="585858"/>
                </a:solidFill>
                <a:latin typeface="Georgia" pitchFamily="18" charset="0"/>
                <a:ea typeface="ＭＳ Ｐゴシック" pitchFamily="1" charset="-128"/>
                <a:cs typeface="Arial"/>
              </a:rPr>
              <a:t>          </a:t>
            </a:r>
            <a:r>
              <a:rPr lang="en-US" altLang="zh-TW" sz="2800" kern="0" dirty="0">
                <a:solidFill>
                  <a:srgbClr val="585858"/>
                </a:solidFill>
                <a:latin typeface="Georgia" pitchFamily="18" charset="0"/>
                <a:ea typeface="ＭＳ Ｐゴシック" pitchFamily="1" charset="-128"/>
                <a:cs typeface="Arial"/>
              </a:rPr>
              <a:t> </a:t>
            </a:r>
            <a:r>
              <a:rPr lang="zh-CN" altLang="en-US" sz="2800" kern="0" dirty="0">
                <a:solidFill>
                  <a:srgbClr val="585858"/>
                </a:solidFill>
                <a:latin typeface="Georgia" pitchFamily="18" charset="0"/>
                <a:ea typeface="ＭＳ Ｐゴシック" pitchFamily="1" charset="-128"/>
                <a:cs typeface="Arial"/>
              </a:rPr>
              <a:t>和平與衝突預防</a:t>
            </a:r>
            <a:r>
              <a:rPr lang="en-US" altLang="zh-CN" sz="2800" kern="0" dirty="0">
                <a:solidFill>
                  <a:srgbClr val="585858"/>
                </a:solidFill>
                <a:latin typeface="Georgia" pitchFamily="18" charset="0"/>
                <a:ea typeface="ＭＳ Ｐゴシック" pitchFamily="1" charset="-128"/>
                <a:cs typeface="Arial"/>
              </a:rPr>
              <a:t>/</a:t>
            </a:r>
            <a:r>
              <a:rPr lang="zh-CN" altLang="en-US" sz="2800" kern="0" dirty="0">
                <a:solidFill>
                  <a:srgbClr val="585858"/>
                </a:solidFill>
                <a:latin typeface="Georgia" pitchFamily="18" charset="0"/>
                <a:ea typeface="ＭＳ Ｐゴシック" pitchFamily="1" charset="-128"/>
                <a:cs typeface="Arial"/>
              </a:rPr>
              <a:t>解決</a:t>
            </a:r>
            <a:endParaRPr lang="en-US" altLang="zh-TW" sz="2800" kern="0" dirty="0">
              <a:solidFill>
                <a:srgbClr val="585858"/>
              </a:solidFill>
              <a:latin typeface="Georgia" pitchFamily="18" charset="0"/>
              <a:ea typeface="ＭＳ Ｐゴシック" pitchFamily="1" charset="-128"/>
              <a:cs typeface="Arial"/>
            </a:endParaRPr>
          </a:p>
          <a:p>
            <a:pPr marL="0" indent="0" defTabSz="914400" fontAlgn="base">
              <a:lnSpc>
                <a:spcPct val="130000"/>
              </a:lnSpc>
              <a:spcBef>
                <a:spcPts val="1200"/>
              </a:spcBef>
              <a:spcAft>
                <a:spcPct val="0"/>
              </a:spcAft>
              <a:buSzPct val="90000"/>
              <a:buNone/>
            </a:pPr>
            <a:r>
              <a:rPr lang="en-US" altLang="zh-TW" sz="2800" kern="0" dirty="0">
                <a:solidFill>
                  <a:srgbClr val="585858"/>
                </a:solidFill>
                <a:latin typeface="Georgia" pitchFamily="18" charset="0"/>
                <a:ea typeface="ＭＳ Ｐゴシック" pitchFamily="1" charset="-128"/>
                <a:cs typeface="Arial"/>
              </a:rPr>
              <a:t>	</a:t>
            </a:r>
            <a:r>
              <a:rPr lang="zh-CN" altLang="en-US" sz="2800" kern="0" dirty="0">
                <a:solidFill>
                  <a:srgbClr val="585858"/>
                </a:solidFill>
                <a:latin typeface="Georgia" pitchFamily="18" charset="0"/>
                <a:ea typeface="ＭＳ Ｐゴシック" pitchFamily="1" charset="-128"/>
                <a:cs typeface="Arial"/>
              </a:rPr>
              <a:t>疾病預防與治療</a:t>
            </a:r>
            <a:endParaRPr lang="en-US" altLang="zh-TW" sz="2800" kern="0" dirty="0">
              <a:solidFill>
                <a:srgbClr val="585858"/>
              </a:solidFill>
              <a:latin typeface="Georgia" pitchFamily="18" charset="0"/>
              <a:ea typeface="ＭＳ Ｐゴシック" pitchFamily="1" charset="-128"/>
              <a:cs typeface="Arial"/>
            </a:endParaRPr>
          </a:p>
          <a:p>
            <a:pPr marL="0" indent="0" defTabSz="914400" fontAlgn="base">
              <a:lnSpc>
                <a:spcPct val="130000"/>
              </a:lnSpc>
              <a:spcBef>
                <a:spcPts val="1800"/>
              </a:spcBef>
              <a:spcAft>
                <a:spcPct val="0"/>
              </a:spcAft>
              <a:buSzPct val="90000"/>
              <a:buNone/>
            </a:pPr>
            <a:r>
              <a:rPr lang="en-US" altLang="zh-TW" sz="2800" kern="0" dirty="0">
                <a:solidFill>
                  <a:srgbClr val="585858"/>
                </a:solidFill>
                <a:latin typeface="Georgia" pitchFamily="18" charset="0"/>
                <a:ea typeface="ＭＳ Ｐゴシック" pitchFamily="1" charset="-128"/>
                <a:cs typeface="Arial"/>
              </a:rPr>
              <a:t>	</a:t>
            </a:r>
            <a:r>
              <a:rPr lang="zh-CN" altLang="en-US" sz="2800" kern="0" dirty="0">
                <a:solidFill>
                  <a:srgbClr val="585858"/>
                </a:solidFill>
                <a:latin typeface="Georgia" pitchFamily="18" charset="0"/>
                <a:ea typeface="ＭＳ Ｐゴシック" pitchFamily="1" charset="-128"/>
                <a:cs typeface="Arial"/>
              </a:rPr>
              <a:t>水與衛生</a:t>
            </a:r>
            <a:endParaRPr lang="en-US" altLang="zh-TW" sz="2800" kern="0" dirty="0">
              <a:solidFill>
                <a:srgbClr val="585858"/>
              </a:solidFill>
              <a:latin typeface="Georgia" pitchFamily="18" charset="0"/>
              <a:ea typeface="ＭＳ Ｐゴシック" pitchFamily="1" charset="-128"/>
              <a:cs typeface="Arial"/>
            </a:endParaRPr>
          </a:p>
          <a:p>
            <a:pPr marL="0" indent="0" defTabSz="914400" fontAlgn="base">
              <a:lnSpc>
                <a:spcPct val="130000"/>
              </a:lnSpc>
              <a:spcBef>
                <a:spcPts val="1800"/>
              </a:spcBef>
              <a:spcAft>
                <a:spcPct val="0"/>
              </a:spcAft>
              <a:buSzPct val="90000"/>
              <a:buNone/>
            </a:pPr>
            <a:r>
              <a:rPr lang="en-US" altLang="zh-TW" sz="2800" kern="0" dirty="0">
                <a:solidFill>
                  <a:srgbClr val="585858"/>
                </a:solidFill>
                <a:latin typeface="Georgia" pitchFamily="18" charset="0"/>
                <a:ea typeface="ＭＳ Ｐゴシック" pitchFamily="1" charset="-128"/>
                <a:cs typeface="Arial"/>
              </a:rPr>
              <a:t>	</a:t>
            </a:r>
            <a:r>
              <a:rPr lang="zh-CN" altLang="en-US" sz="2800" kern="0" dirty="0">
                <a:solidFill>
                  <a:srgbClr val="585858"/>
                </a:solidFill>
                <a:latin typeface="Georgia" pitchFamily="18" charset="0"/>
                <a:ea typeface="ＭＳ Ｐゴシック" pitchFamily="1" charset="-128"/>
                <a:cs typeface="Arial"/>
              </a:rPr>
              <a:t>母親與兒童健康</a:t>
            </a:r>
            <a:endParaRPr lang="en-US" altLang="zh-TW" sz="2800" kern="0" dirty="0">
              <a:solidFill>
                <a:srgbClr val="585858"/>
              </a:solidFill>
              <a:latin typeface="Georgia" pitchFamily="18" charset="0"/>
              <a:ea typeface="ＭＳ Ｐゴシック" pitchFamily="1" charset="-128"/>
              <a:cs typeface="Arial"/>
            </a:endParaRPr>
          </a:p>
          <a:p>
            <a:pPr marL="0" indent="0" defTabSz="914400" fontAlgn="base">
              <a:lnSpc>
                <a:spcPct val="130000"/>
              </a:lnSpc>
              <a:spcBef>
                <a:spcPts val="1800"/>
              </a:spcBef>
              <a:spcAft>
                <a:spcPct val="0"/>
              </a:spcAft>
              <a:buSzPct val="90000"/>
              <a:buNone/>
            </a:pPr>
            <a:r>
              <a:rPr lang="en-US" altLang="zh-TW" sz="2800" kern="0" dirty="0">
                <a:solidFill>
                  <a:srgbClr val="585858"/>
                </a:solidFill>
                <a:latin typeface="Georgia" pitchFamily="18" charset="0"/>
                <a:ea typeface="ＭＳ Ｐゴシック" pitchFamily="1" charset="-128"/>
                <a:cs typeface="Arial"/>
              </a:rPr>
              <a:t>	</a:t>
            </a:r>
            <a:r>
              <a:rPr lang="zh-CN" altLang="en-US" sz="2800" kern="0" dirty="0">
                <a:solidFill>
                  <a:srgbClr val="585858"/>
                </a:solidFill>
                <a:latin typeface="Georgia" pitchFamily="18" charset="0"/>
                <a:ea typeface="ＭＳ Ｐゴシック" pitchFamily="1" charset="-128"/>
                <a:cs typeface="Arial"/>
              </a:rPr>
              <a:t>基本教育與識字</a:t>
            </a:r>
            <a:r>
              <a:rPr lang="en-US" altLang="zh-TW" sz="2800" kern="0" dirty="0">
                <a:solidFill>
                  <a:srgbClr val="585858"/>
                </a:solidFill>
                <a:latin typeface="Georgia" pitchFamily="18" charset="0"/>
                <a:ea typeface="ＭＳ Ｐゴシック" pitchFamily="1" charset="-128"/>
                <a:cs typeface="Arial"/>
              </a:rPr>
              <a:t> </a:t>
            </a:r>
          </a:p>
          <a:p>
            <a:pPr marL="0" indent="0" defTabSz="914400" fontAlgn="base">
              <a:lnSpc>
                <a:spcPct val="130000"/>
              </a:lnSpc>
              <a:spcBef>
                <a:spcPts val="1800"/>
              </a:spcBef>
              <a:spcAft>
                <a:spcPct val="0"/>
              </a:spcAft>
              <a:buSzPct val="90000"/>
              <a:buNone/>
            </a:pPr>
            <a:r>
              <a:rPr lang="en-US" altLang="zh-TW" sz="2800" kern="0" dirty="0">
                <a:solidFill>
                  <a:srgbClr val="585858"/>
                </a:solidFill>
                <a:latin typeface="Georgia" pitchFamily="18" charset="0"/>
                <a:ea typeface="ＭＳ Ｐゴシック" pitchFamily="1" charset="-128"/>
                <a:cs typeface="Arial"/>
              </a:rPr>
              <a:t>	</a:t>
            </a:r>
            <a:r>
              <a:rPr lang="zh-CN" altLang="en-US" sz="2800" kern="0" dirty="0">
                <a:solidFill>
                  <a:srgbClr val="585858"/>
                </a:solidFill>
                <a:latin typeface="Georgia" pitchFamily="18" charset="0"/>
                <a:ea typeface="ＭＳ Ｐゴシック" pitchFamily="1" charset="-128"/>
                <a:cs typeface="Arial"/>
              </a:rPr>
              <a:t>經濟與社區發展</a:t>
            </a:r>
            <a:r>
              <a:rPr lang="en-US" altLang="zh-CN" sz="2800" kern="0" dirty="0">
                <a:solidFill>
                  <a:srgbClr val="585858"/>
                </a:solidFill>
                <a:latin typeface="Georgia" pitchFamily="18" charset="0"/>
                <a:ea typeface="ＭＳ Ｐゴシック" pitchFamily="1" charset="-128"/>
                <a:cs typeface="Arial"/>
              </a:rPr>
              <a:t/>
            </a:r>
            <a:br>
              <a:rPr lang="en-US" altLang="zh-CN" sz="2800" kern="0" dirty="0">
                <a:solidFill>
                  <a:srgbClr val="585858"/>
                </a:solidFill>
                <a:latin typeface="Georgia" pitchFamily="18" charset="0"/>
                <a:ea typeface="ＭＳ Ｐゴシック" pitchFamily="1" charset="-128"/>
                <a:cs typeface="Arial"/>
              </a:rPr>
            </a:br>
            <a:r>
              <a:rPr lang="en-US" sz="2800" kern="0" dirty="0">
                <a:solidFill>
                  <a:srgbClr val="585858"/>
                </a:solidFill>
                <a:latin typeface="Georgia" pitchFamily="18" charset="0"/>
                <a:ea typeface="ＭＳ Ｐゴシック" pitchFamily="1" charset="-128"/>
                <a:cs typeface="Arial"/>
              </a:rPr>
              <a:t/>
            </a:r>
            <a:br>
              <a:rPr lang="en-US" sz="2800" kern="0" dirty="0">
                <a:solidFill>
                  <a:srgbClr val="585858"/>
                </a:solidFill>
                <a:latin typeface="Georgia" pitchFamily="18" charset="0"/>
                <a:ea typeface="ＭＳ Ｐゴシック" pitchFamily="1" charset="-128"/>
                <a:cs typeface="Arial"/>
              </a:rPr>
            </a:br>
            <a:r>
              <a:rPr lang="en-US" sz="2800" kern="0" dirty="0">
                <a:solidFill>
                  <a:srgbClr val="585858"/>
                </a:solidFill>
                <a:latin typeface="Georgia" pitchFamily="18" charset="0"/>
                <a:ea typeface="ＭＳ Ｐゴシック" pitchFamily="1" charset="-128"/>
                <a:cs typeface="Arial"/>
              </a:rPr>
              <a:t>		</a:t>
            </a:r>
            <a:endParaRPr lang="en-US" sz="3000" kern="0" dirty="0">
              <a:solidFill>
                <a:srgbClr val="585858"/>
              </a:solidFill>
              <a:latin typeface="Georgia" pitchFamily="18" charset="0"/>
              <a:ea typeface="ＭＳ Ｐゴシック" pitchFamily="1" charset="-128"/>
              <a:cs typeface="Arial"/>
            </a:endParaRPr>
          </a:p>
        </p:txBody>
      </p:sp>
      <p:sp>
        <p:nvSpPr>
          <p:cNvPr id="4" name="Title 1"/>
          <p:cNvSpPr txBox="1">
            <a:spLocks/>
          </p:cNvSpPr>
          <p:nvPr/>
        </p:nvSpPr>
        <p:spPr>
          <a:xfrm>
            <a:off x="1" y="254001"/>
            <a:ext cx="9393320" cy="105834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zh-CN" altLang="en-US" sz="3600" spc="0" dirty="0">
                <a:solidFill>
                  <a:prstClr val="white"/>
                </a:solidFill>
                <a:latin typeface="PMingLiU-ExtB" panose="02020500000000000000" pitchFamily="18" charset="-120"/>
              </a:rPr>
              <a:t>焦點領域</a:t>
            </a:r>
            <a:endParaRPr lang="en-US" sz="3600" spc="0" dirty="0">
              <a:solidFill>
                <a:prstClr val="white"/>
              </a:solidFill>
              <a:latin typeface="PMingLiU-ExtB" panose="02020500000000000000" pitchFamily="18" charset="-120"/>
              <a:ea typeface="PMingLiU-ExtB" panose="02020500000000000000" pitchFamily="18" charset="-120"/>
            </a:endParaRPr>
          </a:p>
        </p:txBody>
      </p:sp>
      <p:pic>
        <p:nvPicPr>
          <p:cNvPr id="10" name="Picture 2" descr="S:\LE\LMS Courses\Captivate\icons and backgrounds\AOF logos 2013\AoF-V_Smoke-RGB.pn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29403" y="1416705"/>
            <a:ext cx="630206" cy="449328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75440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358476" y="1518469"/>
            <a:ext cx="4993013"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800" dirty="0">
              <a:solidFill>
                <a:srgbClr val="585858"/>
              </a:solidFill>
              <a:latin typeface="Georgia"/>
              <a:cs typeface="Georgia"/>
            </a:endParaRPr>
          </a:p>
        </p:txBody>
      </p:sp>
      <p:sp>
        <p:nvSpPr>
          <p:cNvPr id="4" name="Title 1"/>
          <p:cNvSpPr txBox="1">
            <a:spLocks/>
          </p:cNvSpPr>
          <p:nvPr/>
        </p:nvSpPr>
        <p:spPr>
          <a:xfrm>
            <a:off x="189108" y="225449"/>
            <a:ext cx="8763917" cy="874849"/>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zh-CN" altLang="en-US" sz="3600" spc="0" dirty="0">
                <a:solidFill>
                  <a:prstClr val="white"/>
                </a:solidFill>
              </a:rPr>
              <a:t>地區獎助金的特徵</a:t>
            </a:r>
            <a:endParaRPr lang="en-US" sz="3600" spc="0" dirty="0">
              <a:solidFill>
                <a:prstClr val="white"/>
              </a:solidFill>
            </a:endParaRPr>
          </a:p>
        </p:txBody>
      </p:sp>
      <p:sp>
        <p:nvSpPr>
          <p:cNvPr id="13" name="TextBox 12"/>
          <p:cNvSpPr txBox="1"/>
          <p:nvPr/>
        </p:nvSpPr>
        <p:spPr>
          <a:xfrm>
            <a:off x="501690" y="1841445"/>
            <a:ext cx="3763492" cy="835200"/>
          </a:xfrm>
          <a:prstGeom prst="rect">
            <a:avLst/>
          </a:prstGeom>
          <a:solidFill>
            <a:srgbClr val="01B4E7"/>
          </a:solidFill>
        </p:spPr>
        <p:style>
          <a:lnRef idx="0">
            <a:scrgbClr r="0" g="0" b="0"/>
          </a:lnRef>
          <a:fillRef idx="0">
            <a:scrgbClr r="0" g="0" b="0"/>
          </a:fillRef>
          <a:effectRef idx="0">
            <a:scrgbClr r="0" g="0" b="0"/>
          </a:effectRef>
          <a:fontRef idx="minor">
            <a:schemeClr val="lt1"/>
          </a:fontRef>
        </p:style>
        <p:txBody>
          <a:bodyPr spcFirstLastPara="0" vert="horz" wrap="square" lIns="206248" tIns="117856" rIns="206248" bIns="117856" numCol="1" spcCol="1270" anchor="ctr" anchorCtr="0">
            <a:noAutofit/>
          </a:bodyPr>
          <a:lstStyle/>
          <a:p>
            <a:pPr lvl="0" algn="ctr" defTabSz="1289050">
              <a:lnSpc>
                <a:spcPct val="90000"/>
              </a:lnSpc>
              <a:spcBef>
                <a:spcPct val="0"/>
              </a:spcBef>
              <a:spcAft>
                <a:spcPct val="35000"/>
              </a:spcAft>
            </a:pPr>
            <a:r>
              <a:rPr lang="zh-CN" altLang="en-US" sz="3200" dirty="0">
                <a:latin typeface="Georgia" panose="02040502050405020303" pitchFamily="18" charset="0"/>
              </a:rPr>
              <a:t>地區獎助金：</a:t>
            </a:r>
            <a:endParaRPr lang="en-US" sz="3200" kern="1200" dirty="0">
              <a:latin typeface="Georgia" panose="02040502050405020303" pitchFamily="18" charset="0"/>
            </a:endParaRPr>
          </a:p>
        </p:txBody>
      </p:sp>
      <p:sp>
        <p:nvSpPr>
          <p:cNvPr id="5" name="TextBox 4"/>
          <p:cNvSpPr txBox="1"/>
          <p:nvPr/>
        </p:nvSpPr>
        <p:spPr>
          <a:xfrm>
            <a:off x="4543424" y="1825332"/>
            <a:ext cx="4041735" cy="3046988"/>
          </a:xfrm>
          <a:prstGeom prst="rect">
            <a:avLst/>
          </a:prstGeom>
          <a:solidFill>
            <a:schemeClr val="bg1">
              <a:lumMod val="85000"/>
            </a:schemeClr>
          </a:solidFill>
        </p:spPr>
        <p:txBody>
          <a:bodyPr wrap="square" rtlCol="0">
            <a:spAutoFit/>
          </a:bodyPr>
          <a:lstStyle/>
          <a:p>
            <a:pPr marL="457200" indent="-457200">
              <a:buFont typeface="Arial" panose="020B0604020202020204" pitchFamily="34" charset="0"/>
              <a:buChar char="•"/>
            </a:pPr>
            <a:r>
              <a:rPr lang="zh-CN" altLang="en-US" sz="3200" dirty="0">
                <a:solidFill>
                  <a:srgbClr val="58585A"/>
                </a:solidFill>
                <a:latin typeface="Georgia" panose="02040502050405020303" pitchFamily="18" charset="0"/>
              </a:rPr>
              <a:t>小規模的短期性計畫</a:t>
            </a:r>
            <a:endParaRPr lang="en-US" altLang="zh-CN" sz="3200" dirty="0">
              <a:solidFill>
                <a:srgbClr val="58585A"/>
              </a:solidFill>
              <a:latin typeface="Georgia" panose="02040502050405020303" pitchFamily="18" charset="0"/>
            </a:endParaRPr>
          </a:p>
          <a:p>
            <a:pPr marL="457200" indent="-457200">
              <a:buFont typeface="Arial" panose="020B0604020202020204" pitchFamily="34" charset="0"/>
              <a:buChar char="•"/>
            </a:pPr>
            <a:r>
              <a:rPr lang="zh-CN" altLang="en-US" sz="3200" dirty="0">
                <a:solidFill>
                  <a:srgbClr val="58585A"/>
                </a:solidFill>
                <a:latin typeface="Georgia" panose="02040502050405020303" pitchFamily="18" charset="0"/>
              </a:rPr>
              <a:t>當地或國際</a:t>
            </a:r>
            <a:endParaRPr lang="en-US" sz="3200" dirty="0">
              <a:solidFill>
                <a:srgbClr val="58585A"/>
              </a:solidFill>
              <a:latin typeface="Georgia" panose="02040502050405020303" pitchFamily="18" charset="0"/>
            </a:endParaRPr>
          </a:p>
          <a:p>
            <a:pPr marL="457200" indent="-457200">
              <a:buFont typeface="Arial" panose="020B0604020202020204" pitchFamily="34" charset="0"/>
              <a:buChar char="•"/>
            </a:pPr>
            <a:r>
              <a:rPr lang="zh-CN" altLang="en-US" sz="3200" dirty="0">
                <a:solidFill>
                  <a:srgbClr val="58585A"/>
                </a:solidFill>
                <a:latin typeface="Georgia" panose="02040502050405020303" pitchFamily="18" charset="0"/>
              </a:rPr>
              <a:t>符合基金會的使命</a:t>
            </a:r>
            <a:endParaRPr lang="en-US" sz="3200" dirty="0">
              <a:solidFill>
                <a:srgbClr val="58585A"/>
              </a:solidFill>
              <a:latin typeface="Georgia" panose="02040502050405020303" pitchFamily="18" charset="0"/>
            </a:endParaRPr>
          </a:p>
          <a:p>
            <a:pPr marL="457200" indent="-457200">
              <a:buFont typeface="Arial" panose="020B0604020202020204" pitchFamily="34" charset="0"/>
              <a:buChar char="•"/>
            </a:pPr>
            <a:r>
              <a:rPr lang="zh-CN" altLang="en-US" sz="3200" dirty="0">
                <a:solidFill>
                  <a:srgbClr val="58585A"/>
                </a:solidFill>
                <a:latin typeface="Georgia" panose="02040502050405020303" pitchFamily="18" charset="0"/>
              </a:rPr>
              <a:t>每年支給</a:t>
            </a:r>
            <a:endParaRPr lang="en-US" sz="3200" dirty="0">
              <a:solidFill>
                <a:srgbClr val="58585A"/>
              </a:solidFill>
              <a:latin typeface="Georgia" panose="02040502050405020303" pitchFamily="18" charset="0"/>
            </a:endParaRPr>
          </a:p>
          <a:p>
            <a:pPr marL="457200" indent="-457200">
              <a:buFont typeface="Arial" panose="020B0604020202020204" pitchFamily="34" charset="0"/>
              <a:buChar char="•"/>
            </a:pPr>
            <a:endParaRPr lang="en-US" sz="3200" dirty="0">
              <a:solidFill>
                <a:srgbClr val="585858"/>
              </a:solidFill>
              <a:latin typeface="Georgia" panose="02040502050405020303" pitchFamily="18" charset="0"/>
            </a:endParaRPr>
          </a:p>
        </p:txBody>
      </p:sp>
    </p:spTree>
    <p:extLst>
      <p:ext uri="{BB962C8B-B14F-4D97-AF65-F5344CB8AC3E}">
        <p14:creationId xmlns:p14="http://schemas.microsoft.com/office/powerpoint/2010/main" xmlns="" val="31238228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89703" y="1593667"/>
            <a:ext cx="5431234"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200"/>
              </a:spcAft>
            </a:pPr>
            <a:r>
              <a:rPr lang="zh-CN" altLang="en-US" sz="2800" dirty="0">
                <a:solidFill>
                  <a:srgbClr val="585858"/>
                </a:solidFill>
                <a:latin typeface="Georgia"/>
                <a:cs typeface="Georgia"/>
              </a:rPr>
              <a:t>扶輪社員的積極參與</a:t>
            </a:r>
            <a:endParaRPr lang="en-US" sz="2800" dirty="0">
              <a:solidFill>
                <a:srgbClr val="585858"/>
              </a:solidFill>
              <a:latin typeface="Georgia"/>
              <a:cs typeface="Georgia"/>
            </a:endParaRPr>
          </a:p>
          <a:p>
            <a:pPr>
              <a:spcAft>
                <a:spcPts val="1200"/>
              </a:spcAft>
            </a:pPr>
            <a:r>
              <a:rPr lang="zh-CN" altLang="en-US" sz="2800" dirty="0">
                <a:solidFill>
                  <a:srgbClr val="585858"/>
                </a:solidFill>
                <a:latin typeface="Georgia"/>
                <a:cs typeface="Georgia"/>
              </a:rPr>
              <a:t>遵守資金管理準則</a:t>
            </a:r>
            <a:endParaRPr lang="en-US" sz="2800" dirty="0">
              <a:solidFill>
                <a:srgbClr val="585858"/>
              </a:solidFill>
              <a:latin typeface="Georgia"/>
              <a:cs typeface="Georgia"/>
            </a:endParaRPr>
          </a:p>
          <a:p>
            <a:pPr>
              <a:spcAft>
                <a:spcPts val="1200"/>
              </a:spcAft>
            </a:pPr>
            <a:r>
              <a:rPr lang="zh-CN" altLang="en-US" sz="2800" dirty="0">
                <a:solidFill>
                  <a:srgbClr val="585858"/>
                </a:solidFill>
                <a:latin typeface="Georgia"/>
                <a:cs typeface="Georgia"/>
              </a:rPr>
              <a:t>顯示對不同文化的敏感</a:t>
            </a:r>
            <a:endParaRPr lang="en-US" sz="2800" dirty="0">
              <a:solidFill>
                <a:srgbClr val="585858"/>
              </a:solidFill>
              <a:latin typeface="Georgia"/>
              <a:cs typeface="Georgia"/>
            </a:endParaRPr>
          </a:p>
          <a:p>
            <a:r>
              <a:rPr lang="zh-CN" altLang="en-US" sz="2800" dirty="0">
                <a:solidFill>
                  <a:srgbClr val="585858"/>
                </a:solidFill>
                <a:latin typeface="Georgia"/>
                <a:cs typeface="Georgia"/>
              </a:rPr>
              <a:t>符合基金會的使命</a:t>
            </a:r>
            <a:endParaRPr lang="en-US" sz="2800" dirty="0">
              <a:solidFill>
                <a:srgbClr val="585858"/>
              </a:solidFill>
              <a:latin typeface="Georgia"/>
              <a:cs typeface="Georgia"/>
            </a:endParaRPr>
          </a:p>
        </p:txBody>
      </p:sp>
      <p:sp>
        <p:nvSpPr>
          <p:cNvPr id="4" name="Title 1"/>
          <p:cNvSpPr txBox="1">
            <a:spLocks/>
          </p:cNvSpPr>
          <p:nvPr/>
        </p:nvSpPr>
        <p:spPr>
          <a:xfrm>
            <a:off x="189108" y="225449"/>
            <a:ext cx="8763917" cy="874849"/>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zh-CN" altLang="en-US" sz="3600" spc="0" dirty="0">
                <a:solidFill>
                  <a:prstClr val="white"/>
                </a:solidFill>
              </a:rPr>
              <a:t>地區獎助金活動</a:t>
            </a:r>
            <a:endParaRPr lang="en-US" sz="3600" spc="0" dirty="0">
              <a:solidFill>
                <a:prstClr val="white"/>
              </a:solidFill>
            </a:endParaRPr>
          </a:p>
        </p:txBody>
      </p:sp>
      <p:pic>
        <p:nvPicPr>
          <p:cNvPr id="2" name="Picture 1"/>
          <p:cNvPicPr>
            <a:picLocks noChangeAspect="1"/>
          </p:cNvPicPr>
          <p:nvPr/>
        </p:nvPicPr>
        <p:blipFill>
          <a:blip r:embed="rId3"/>
          <a:stretch>
            <a:fillRect/>
          </a:stretch>
        </p:blipFill>
        <p:spPr>
          <a:xfrm>
            <a:off x="5351489" y="2208042"/>
            <a:ext cx="3904806" cy="2603971"/>
          </a:xfrm>
          <a:prstGeom prst="rect">
            <a:avLst/>
          </a:prstGeom>
          <a:ln w="3175">
            <a:noFill/>
          </a:ln>
        </p:spPr>
      </p:pic>
    </p:spTree>
    <p:extLst>
      <p:ext uri="{BB962C8B-B14F-4D97-AF65-F5344CB8AC3E}">
        <p14:creationId xmlns:p14="http://schemas.microsoft.com/office/powerpoint/2010/main" xmlns="" val="2059858569"/>
      </p:ext>
    </p:extLst>
  </p:cSld>
  <p:clrMapOvr>
    <a:masterClrMapping/>
  </p:clrMapOvr>
  <p:timing>
    <p:tnLst>
      <p:par>
        <p:cTn id="1" dur="indefinite" restart="never" nodeType="tmRoot"/>
      </p:par>
    </p:tnLst>
  </p:timing>
</p:sld>
</file>

<file path=ppt/theme/theme1.xml><?xml version="1.0" encoding="utf-8"?>
<a:theme xmlns:a="http://schemas.openxmlformats.org/drawingml/2006/main" name="Leaders_Guide_Slide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nchor="t"/>
      <a:lstStyle>
        <a:defPPr algn="r">
          <a:defRPr sz="1600" b="1" i="0" dirty="0" smtClean="0">
            <a:solidFill>
              <a:srgbClr val="01B4E7"/>
            </a:solidFill>
            <a:latin typeface="Arial Narrow Bold"/>
            <a:cs typeface="Arial Narrow Bold"/>
          </a:defRPr>
        </a:defPPr>
      </a:lstStyle>
    </a:tx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Leaders_Guide_Slide_Template</Template>
  <TotalTime>2773</TotalTime>
  <Words>1929</Words>
  <Application>Microsoft Office PowerPoint</Application>
  <PresentationFormat>如螢幕大小 (4:3)</PresentationFormat>
  <Paragraphs>223</Paragraphs>
  <Slides>20</Slides>
  <Notes>20</Notes>
  <HiddenSlides>0</HiddenSlides>
  <MMClips>0</MMClips>
  <ScaleCrop>false</ScaleCrop>
  <HeadingPairs>
    <vt:vector size="4" baseType="variant">
      <vt:variant>
        <vt:lpstr>佈景主題</vt:lpstr>
      </vt:variant>
      <vt:variant>
        <vt:i4>3</vt:i4>
      </vt:variant>
      <vt:variant>
        <vt:lpstr>投影片標題</vt:lpstr>
      </vt:variant>
      <vt:variant>
        <vt:i4>20</vt:i4>
      </vt:variant>
    </vt:vector>
  </HeadingPairs>
  <TitlesOfParts>
    <vt:vector size="23" baseType="lpstr">
      <vt:lpstr>Leaders_Guide_Slide_Template</vt:lpstr>
      <vt:lpstr>1_Custom Design</vt:lpstr>
      <vt:lpstr>2_Custom Design</vt:lpstr>
      <vt:lpstr>投影片 1</vt:lpstr>
      <vt:lpstr>投影片 2</vt:lpstr>
      <vt:lpstr>投影片 3</vt:lpstr>
      <vt:lpstr>END POLIO NOW：創造歷史</vt:lpstr>
      <vt:lpstr>投影片 5</vt:lpstr>
      <vt:lpstr>投影片 6</vt:lpstr>
      <vt:lpstr>投影片 7</vt:lpstr>
      <vt:lpstr>投影片 8</vt:lpstr>
      <vt:lpstr>投影片 9</vt:lpstr>
      <vt:lpstr>投影片 10</vt:lpstr>
      <vt:lpstr>投影片 11</vt:lpstr>
      <vt:lpstr>投影片 12</vt:lpstr>
      <vt:lpstr>投影片 13</vt:lpstr>
      <vt:lpstr>投影片 14</vt:lpstr>
      <vt:lpstr>投影片 15</vt:lpstr>
      <vt:lpstr>投影片 16</vt:lpstr>
      <vt:lpstr>投影片 17</vt:lpstr>
      <vt:lpstr>投影片 18</vt:lpstr>
      <vt:lpstr>投影片 19</vt:lpstr>
      <vt:lpstr>投影片 20</vt:lpstr>
    </vt:vector>
  </TitlesOfParts>
  <Company>Rotary International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Carrie Nunes</dc:creator>
  <cp:lastModifiedBy>BV5AF</cp:lastModifiedBy>
  <cp:revision>323</cp:revision>
  <cp:lastPrinted>2014-03-11T19:18:12Z</cp:lastPrinted>
  <dcterms:created xsi:type="dcterms:W3CDTF">2013-08-01T16:40:07Z</dcterms:created>
  <dcterms:modified xsi:type="dcterms:W3CDTF">2017-08-02T18:56:38Z</dcterms:modified>
</cp:coreProperties>
</file>